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8"/>
  </p:notesMasterIdLst>
  <p:sldIdLst>
    <p:sldId id="269" r:id="rId2"/>
    <p:sldId id="363" r:id="rId3"/>
    <p:sldId id="362" r:id="rId4"/>
    <p:sldId id="277" r:id="rId5"/>
    <p:sldId id="346" r:id="rId6"/>
    <p:sldId id="364" r:id="rId7"/>
    <p:sldId id="365" r:id="rId8"/>
    <p:sldId id="355" r:id="rId9"/>
    <p:sldId id="358" r:id="rId10"/>
    <p:sldId id="359" r:id="rId11"/>
    <p:sldId id="367" r:id="rId12"/>
    <p:sldId id="354" r:id="rId13"/>
    <p:sldId id="349" r:id="rId14"/>
    <p:sldId id="368" r:id="rId15"/>
    <p:sldId id="321" r:id="rId16"/>
    <p:sldId id="282" r:id="rId17"/>
  </p:sldIdLst>
  <p:sldSz cx="12192000" cy="6858000"/>
  <p:notesSz cx="6858000" cy="9144000"/>
  <p:embeddedFontLst>
    <p:embeddedFont>
      <p:font typeface="Literata" pitchFamily="2" charset="0"/>
      <p:regular r:id="rId19"/>
      <p:bold r:id="rId20"/>
      <p:italic r:id="rId21"/>
      <p:boldItalic r:id="rId22"/>
    </p:embeddedFont>
    <p:embeddedFont>
      <p:font typeface="Literata 12pt" pitchFamily="2" charset="0"/>
      <p:regular r:id="rId23"/>
      <p:bold r:id="rId24"/>
      <p:italic r:id="rId25"/>
      <p:boldItalic r:id="rId26"/>
    </p:embeddedFont>
    <p:embeddedFont>
      <p:font typeface="Work Sans" pitchFamily="2" charset="77"/>
      <p:regular r:id="rId27"/>
      <p:bold r:id="rId28"/>
      <p:italic r:id="rId29"/>
      <p:boldItalic r:id="rId30"/>
    </p:embeddedFont>
    <p:embeddedFont>
      <p:font typeface="Work Sans Medium" pitchFamily="2" charset="77"/>
      <p:regular r:id="rId31"/>
      <p:italic r:id="rId32"/>
    </p:embeddedFont>
    <p:embeddedFont>
      <p:font typeface="Work Sans SemiBold" pitchFamily="2" charset="77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B2D1"/>
    <a:srgbClr val="F9F6EF"/>
    <a:srgbClr val="7BD167"/>
    <a:srgbClr val="FF5866"/>
    <a:srgbClr val="FFFFFF"/>
    <a:srgbClr val="FFF7EF"/>
    <a:srgbClr val="427CC2"/>
    <a:srgbClr val="634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88299"/>
  </p:normalViewPr>
  <p:slideViewPr>
    <p:cSldViewPr snapToGrid="0">
      <p:cViewPr varScale="1">
        <p:scale>
          <a:sx n="108" d="100"/>
          <a:sy n="108" d="100"/>
        </p:scale>
        <p:origin x="184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theme" Target="theme/theme1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984FEE-788B-A346-9856-F166933D6613}" type="datetimeFigureOut">
              <a:rPr lang="en-US" smtClean="0"/>
              <a:t>1/9/26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BAB344-6849-5449-8B32-2094E1834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022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BAB344-6849-5449-8B32-2094E18346E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735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1F9B6-AA6C-BE9A-2492-E88F000935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EC0181-D8FD-490C-4628-1E26E2039F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4FAB31-082D-B97A-283D-EC98498BC3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F21897-D4F4-1846-BFFD-0FB9DF48CB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BAB344-6849-5449-8B32-2094E18346E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758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BAB344-6849-5449-8B32-2094E18346E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754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BAB344-6849-5449-8B32-2094E18346E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766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01AE8-6DBA-B4F8-8171-9D0877782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27529C-62FB-9903-D7A9-51C4E39624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A2BE52-D050-7053-87D4-9EB067389D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9910B7-ED86-3D97-8146-981643B9E5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BAB344-6849-5449-8B32-2094E18346E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40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emf"/><Relationship Id="rId4" Type="http://schemas.openxmlformats.org/officeDocument/2006/relationships/image" Target="../media/image23.emf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image" Target="../media/image30.emf"/><Relationship Id="rId7" Type="http://schemas.openxmlformats.org/officeDocument/2006/relationships/image" Target="../media/image34.emf"/><Relationship Id="rId2" Type="http://schemas.openxmlformats.org/officeDocument/2006/relationships/image" Target="../media/image29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3.emf"/><Relationship Id="rId5" Type="http://schemas.openxmlformats.org/officeDocument/2006/relationships/image" Target="../media/image32.emf"/><Relationship Id="rId10" Type="http://schemas.openxmlformats.org/officeDocument/2006/relationships/image" Target="../media/image15.emf"/><Relationship Id="rId4" Type="http://schemas.openxmlformats.org/officeDocument/2006/relationships/image" Target="../media/image31.emf"/><Relationship Id="rId9" Type="http://schemas.openxmlformats.org/officeDocument/2006/relationships/image" Target="../media/image36.emf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jpeg"/><Relationship Id="rId5" Type="http://schemas.openxmlformats.org/officeDocument/2006/relationships/image" Target="../media/image4.png"/><Relationship Id="rId4" Type="http://schemas.openxmlformats.org/officeDocument/2006/relationships/image" Target="../media/image1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emf"/><Relationship Id="rId4" Type="http://schemas.openxmlformats.org/officeDocument/2006/relationships/image" Target="../media/image2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Cover Slide"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E51D8E-B8D1-FE6B-1BAB-E873218F16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825" y="4993053"/>
            <a:ext cx="4908550" cy="86201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Copy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EF55EC0-556C-46B5-1302-BA32D518E1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3555" y="1741044"/>
            <a:ext cx="4955735" cy="2827896"/>
          </a:xfrm>
        </p:spPr>
        <p:txBody>
          <a:bodyPr>
            <a:noAutofit/>
          </a:bodyPr>
          <a:lstStyle>
            <a:lvl1pPr marL="0" indent="0">
              <a:tabLst>
                <a:tab pos="215900" algn="l"/>
              </a:tabLst>
              <a:defRPr sz="8000" b="0" i="0" u="none">
                <a:latin typeface="Literata 12pt" pitchFamily="2" charset="0"/>
              </a:defRPr>
            </a:lvl1pPr>
          </a:lstStyle>
          <a:p>
            <a:r>
              <a:rPr lang="en-US" dirty="0"/>
              <a:t>Purpose</a:t>
            </a:r>
            <a:br>
              <a:rPr lang="en-US" dirty="0"/>
            </a:br>
            <a:r>
              <a:rPr lang="en-US" dirty="0"/>
              <a:t>made</a:t>
            </a:r>
            <a:br>
              <a:rPr lang="en-US" dirty="0"/>
            </a:br>
            <a:r>
              <a:rPr lang="en-US" u="heavy" dirty="0">
                <a:uFill>
                  <a:solidFill>
                    <a:srgbClr val="73B2D1"/>
                  </a:solidFill>
                </a:uFill>
              </a:rPr>
              <a:t>practical</a:t>
            </a:r>
            <a:endParaRPr lang="en-US" dirty="0"/>
          </a:p>
        </p:txBody>
      </p:sp>
      <p:pic>
        <p:nvPicPr>
          <p:cNvPr id="14" name="Picture 13" descr="Waves crashing waves on a beach&#10;&#10;Description automatically generated">
            <a:extLst>
              <a:ext uri="{FF2B5EF4-FFF2-40B4-BE49-F238E27FC236}">
                <a16:creationId xmlns:a16="http://schemas.microsoft.com/office/drawing/2014/main" id="{33955E68-6621-A88D-FDBE-AC706015C2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03863" y="0"/>
            <a:ext cx="5388137" cy="685800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B1F8C17-F09E-9A01-E46B-C0FA514DE6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432" y="249027"/>
            <a:ext cx="1776920" cy="71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949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 Breakdown 3"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iver running through a grassy area&#10;&#10;AI-generated content may be incorrect.">
            <a:extLst>
              <a:ext uri="{FF2B5EF4-FFF2-40B4-BE49-F238E27FC236}">
                <a16:creationId xmlns:a16="http://schemas.microsoft.com/office/drawing/2014/main" id="{7D3E9D60-140F-AB17-3A3C-B0911E6C7B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7780" y="0"/>
            <a:ext cx="6096000" cy="685800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3952ADD-3631-AA26-CBD5-7862208CE935}"/>
              </a:ext>
            </a:extLst>
          </p:cNvPr>
          <p:cNvSpPr/>
          <p:nvPr userDrawn="1"/>
        </p:nvSpPr>
        <p:spPr>
          <a:xfrm rot="5400000">
            <a:off x="8508364" y="2616627"/>
            <a:ext cx="1297878" cy="5414309"/>
          </a:xfrm>
          <a:prstGeom prst="roundRect">
            <a:avLst>
              <a:gd name="adj" fmla="val 8044"/>
            </a:avLst>
          </a:prstGeom>
          <a:solidFill>
            <a:srgbClr val="FFF7E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D167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027E57-0B00-A554-A363-7059673DA03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1166" y="4629247"/>
            <a:ext cx="533361" cy="539612"/>
          </a:xfrm>
          <a:prstGeom prst="rect">
            <a:avLst/>
          </a:prstGeom>
        </p:spPr>
      </p:pic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978DE865-57C5-B9F9-1084-61FE0ED2BED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659618" y="5175340"/>
            <a:ext cx="5029340" cy="7405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tabLst/>
              <a:defRPr sz="1300">
                <a:latin typeface="Work Sans" pitchFamily="2" charset="77"/>
              </a:defRPr>
            </a:lvl1pPr>
          </a:lstStyle>
          <a:p>
            <a:pPr lvl="0"/>
            <a:r>
              <a:rPr lang="en-GB" dirty="0"/>
              <a:t>Copy 3</a:t>
            </a:r>
          </a:p>
          <a:p>
            <a:pPr lvl="0"/>
            <a:endParaRPr lang="en-GB" dirty="0"/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E1EC2D5F-AF6B-4457-5545-95C6F9319C9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81750" y="4786474"/>
            <a:ext cx="4814135" cy="336203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73B2D1"/>
                </a:solidFill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Header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7D9044D-8CB6-432C-6C3F-0FA370AEBA11}"/>
              </a:ext>
            </a:extLst>
          </p:cNvPr>
          <p:cNvSpPr/>
          <p:nvPr userDrawn="1"/>
        </p:nvSpPr>
        <p:spPr>
          <a:xfrm rot="5400000">
            <a:off x="7676043" y="53696"/>
            <a:ext cx="2962524" cy="5414309"/>
          </a:xfrm>
          <a:prstGeom prst="roundRect">
            <a:avLst>
              <a:gd name="adj" fmla="val 4842"/>
            </a:avLst>
          </a:prstGeom>
          <a:solidFill>
            <a:srgbClr val="FFF7E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D167"/>
              </a:solidFill>
            </a:endParaRP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8DCAB3B5-E4A5-F945-0A6F-EDAF436E83D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59618" y="1869815"/>
            <a:ext cx="5029340" cy="2282545"/>
          </a:xfrm>
        </p:spPr>
        <p:txBody>
          <a:bodyPr>
            <a:normAutofit/>
          </a:bodyPr>
          <a:lstStyle>
            <a:lvl1pPr marL="179388" indent="-179388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sz="1300">
                <a:latin typeface="Work Sans" pitchFamily="2" charset="77"/>
              </a:defRPr>
            </a:lvl1pPr>
          </a:lstStyle>
          <a:p>
            <a:pPr lvl="0"/>
            <a:r>
              <a:rPr lang="en-GB" dirty="0"/>
              <a:t>Copy 3</a:t>
            </a:r>
          </a:p>
          <a:p>
            <a:pPr lvl="0"/>
            <a:endParaRPr lang="en-GB" dirty="0"/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ACD7D755-E700-7A0B-64CC-A9E1E166D0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81750" y="1416151"/>
            <a:ext cx="4814135" cy="336203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73B2D1"/>
                </a:solidFill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Header</a:t>
            </a:r>
          </a:p>
          <a:p>
            <a:pPr lvl="0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9A6EC8E-3868-28A6-2002-EA9DE652578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57200" y="1206492"/>
            <a:ext cx="481276" cy="54586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7592A61-AE6F-9E30-EE82-83683EFD62FE}"/>
              </a:ext>
            </a:extLst>
          </p:cNvPr>
          <p:cNvSpPr/>
          <p:nvPr userDrawn="1"/>
        </p:nvSpPr>
        <p:spPr>
          <a:xfrm>
            <a:off x="-8220" y="0"/>
            <a:ext cx="6096000" cy="6858000"/>
          </a:xfrm>
          <a:prstGeom prst="rect">
            <a:avLst/>
          </a:prstGeom>
          <a:solidFill>
            <a:srgbClr val="73B2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CEB70A8-D9AF-29F0-BDB0-D2481A45C8F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2901" y="4320150"/>
            <a:ext cx="5723462" cy="218906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rgbClr val="FFFFFF"/>
                </a:solidFill>
                <a:latin typeface="Work Sans" pitchFamily="2" charset="77"/>
              </a:defRPr>
            </a:lvl1pPr>
          </a:lstStyle>
          <a:p>
            <a:pPr lvl="0"/>
            <a:r>
              <a:rPr lang="en-GB" dirty="0"/>
              <a:t>Copy 3</a:t>
            </a:r>
          </a:p>
          <a:p>
            <a:pPr lvl="0"/>
            <a:endParaRPr lang="en-GB" dirty="0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25BFCB2B-F80D-F639-CE8C-322CB63B06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2901" y="3047935"/>
            <a:ext cx="5729377" cy="1130531"/>
          </a:xfrm>
        </p:spPr>
        <p:txBody>
          <a:bodyPr>
            <a:noAutofit/>
          </a:bodyPr>
          <a:lstStyle>
            <a:lvl1pPr marL="0" indent="0">
              <a:buNone/>
              <a:defRPr sz="3300">
                <a:solidFill>
                  <a:srgbClr val="FFFFFF"/>
                </a:solidFill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Header</a:t>
            </a:r>
          </a:p>
          <a:p>
            <a:pPr lvl="0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C7792A-720E-41C8-320D-B58C6B22F0E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40722" y="360007"/>
            <a:ext cx="640891" cy="573429"/>
          </a:xfrm>
          <a:prstGeom prst="rect">
            <a:avLst/>
          </a:prstGeom>
        </p:spPr>
      </p:pic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888CD5F5-A16E-82CD-FAFA-D165D78FCA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5202" y="335396"/>
            <a:ext cx="2619998" cy="738188"/>
          </a:xfrm>
        </p:spPr>
        <p:txBody>
          <a:bodyPr/>
          <a:lstStyle>
            <a:lvl1pPr marL="0" indent="0">
              <a:buNone/>
              <a:defRPr sz="2200">
                <a:latin typeface="Literata" pitchFamily="2" charset="0"/>
              </a:defRPr>
            </a:lvl1pPr>
            <a:lvl2pPr>
              <a:defRPr sz="2200">
                <a:latin typeface="Literata" pitchFamily="2" charset="0"/>
              </a:defRPr>
            </a:lvl2pPr>
            <a:lvl3pPr>
              <a:defRPr sz="2200">
                <a:latin typeface="Literata" pitchFamily="2" charset="0"/>
              </a:defRPr>
            </a:lvl3pPr>
            <a:lvl4pPr>
              <a:defRPr sz="2200">
                <a:latin typeface="Literata" pitchFamily="2" charset="0"/>
              </a:defRPr>
            </a:lvl4pPr>
            <a:lvl5pPr>
              <a:defRPr sz="2200">
                <a:latin typeface="Literata" pitchFamily="2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167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ctors (Trusted by Clients)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F1F154D-5FA5-29D3-7A43-CEE86267EA6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903538" y="377369"/>
            <a:ext cx="6384925" cy="1325562"/>
          </a:xfrm>
        </p:spPr>
        <p:txBody>
          <a:bodyPr anchor="ctr">
            <a:noAutofit/>
          </a:bodyPr>
          <a:lstStyle>
            <a:lvl1pPr marL="0" indent="0" algn="ctr">
              <a:buNone/>
              <a:defRPr sz="3300" u="none" baseline="0">
                <a:uFill>
                  <a:solidFill>
                    <a:srgbClr val="73B2D1"/>
                  </a:solidFill>
                </a:uFill>
                <a:latin typeface="Literata" pitchFamily="2" charset="0"/>
              </a:defRPr>
            </a:lvl1pPr>
            <a:lvl2pPr>
              <a:defRPr sz="3000">
                <a:latin typeface="Literata" pitchFamily="2" charset="0"/>
              </a:defRPr>
            </a:lvl2pPr>
            <a:lvl3pPr>
              <a:defRPr sz="3000">
                <a:latin typeface="Literata" pitchFamily="2" charset="0"/>
              </a:defRPr>
            </a:lvl3pPr>
            <a:lvl4pPr>
              <a:defRPr sz="3000">
                <a:latin typeface="Literata" pitchFamily="2" charset="0"/>
              </a:defRPr>
            </a:lvl4pPr>
            <a:lvl5pPr>
              <a:defRPr sz="3000">
                <a:latin typeface="Literata" pitchFamily="2" charset="0"/>
              </a:defRPr>
            </a:lvl5pPr>
          </a:lstStyle>
          <a:p>
            <a:pPr lvl="0"/>
            <a:r>
              <a:rPr lang="en-US" dirty="0"/>
              <a:t>Trusted by Our Clients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3129189-A6DB-AD7B-3725-A38A4A1B5F14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079186" y="3457960"/>
            <a:ext cx="1949222" cy="1032128"/>
          </a:xfrm>
        </p:spPr>
        <p:txBody>
          <a:bodyPr/>
          <a:lstStyle/>
          <a:p>
            <a:endParaRPr lang="en-US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62CEB97C-6120-DCD7-C980-7948B6749352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079186" y="4964281"/>
            <a:ext cx="1949222" cy="1032128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C47B5624-7CA7-78C2-B21B-143C8C744E38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084358" y="4964281"/>
            <a:ext cx="1949222" cy="1032128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392A809E-A131-C53B-C89B-D5BB2930553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122360" y="3459129"/>
            <a:ext cx="1949222" cy="1032128"/>
          </a:xfrm>
        </p:spPr>
        <p:txBody>
          <a:bodyPr/>
          <a:lstStyle/>
          <a:p>
            <a:endParaRPr lang="en-US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5A27EE12-16B1-1A8A-CC4A-CD058AA502C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122360" y="4964281"/>
            <a:ext cx="1949222" cy="1032128"/>
          </a:xfrm>
        </p:spPr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22B4FB-5244-3A49-8B95-1C814C5B65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22360" y="1999751"/>
            <a:ext cx="1949222" cy="1032128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0C61CE13-FA82-AAD3-9F16-4698F87FDB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084358" y="1999751"/>
            <a:ext cx="1949222" cy="1032128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FF1DBB85-281F-131B-24D8-3689BD08FF7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079186" y="1999751"/>
            <a:ext cx="1949222" cy="103212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86649C93-3E7B-C496-77EF-C7D7EE521B1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084358" y="3459129"/>
            <a:ext cx="1949222" cy="1032128"/>
          </a:xfrm>
        </p:spPr>
        <p:txBody>
          <a:bodyPr/>
          <a:lstStyle/>
          <a:p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DB4B9A9-BDBA-9CE6-8567-4055F7C18E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03670" y="684300"/>
            <a:ext cx="818455" cy="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217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ctors Slide"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1">
            <a:extLst>
              <a:ext uri="{FF2B5EF4-FFF2-40B4-BE49-F238E27FC236}">
                <a16:creationId xmlns:a16="http://schemas.microsoft.com/office/drawing/2014/main" id="{B2AB6A9C-BC45-45AE-4BDF-4F273C23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8655" y="441047"/>
            <a:ext cx="7472243" cy="1325563"/>
          </a:xfrm>
        </p:spPr>
        <p:txBody>
          <a:bodyPr>
            <a:noAutofit/>
          </a:bodyPr>
          <a:lstStyle>
            <a:lvl1pPr marL="0" indent="0" algn="ctr">
              <a:tabLst>
                <a:tab pos="215900" algn="l"/>
              </a:tabLst>
              <a:defRPr sz="5500" b="0" i="0">
                <a:latin typeface="Literata 12pt" pitchFamily="2" charset="0"/>
              </a:defRPr>
            </a:lvl1pPr>
          </a:lstStyle>
          <a:p>
            <a:r>
              <a:rPr lang="en-GB" dirty="0"/>
              <a:t>Click to edit Master</a:t>
            </a:r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808618F-83B8-2D58-93F6-1DF410578A3A}"/>
              </a:ext>
            </a:extLst>
          </p:cNvPr>
          <p:cNvGrpSpPr/>
          <p:nvPr userDrawn="1"/>
        </p:nvGrpSpPr>
        <p:grpSpPr>
          <a:xfrm>
            <a:off x="1324230" y="2599461"/>
            <a:ext cx="9461093" cy="2550032"/>
            <a:chOff x="1265808" y="2599461"/>
            <a:chExt cx="9461093" cy="2550032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340D415-3F37-9DEF-A043-A659555E7F89}"/>
                </a:ext>
              </a:extLst>
            </p:cNvPr>
            <p:cNvGrpSpPr/>
            <p:nvPr userDrawn="1"/>
          </p:nvGrpSpPr>
          <p:grpSpPr>
            <a:xfrm>
              <a:off x="2002734" y="4520250"/>
              <a:ext cx="8088164" cy="629243"/>
              <a:chOff x="2002734" y="4520250"/>
              <a:chExt cx="8088164" cy="629243"/>
            </a:xfrm>
          </p:grpSpPr>
          <p:sp>
            <p:nvSpPr>
              <p:cNvPr id="77" name="Rounded Rectangle 76">
                <a:extLst>
                  <a:ext uri="{FF2B5EF4-FFF2-40B4-BE49-F238E27FC236}">
                    <a16:creationId xmlns:a16="http://schemas.microsoft.com/office/drawing/2014/main" id="{EA2E814B-699B-BA42-591D-39B4BF5A5774}"/>
                  </a:ext>
                </a:extLst>
              </p:cNvPr>
              <p:cNvSpPr/>
              <p:nvPr userDrawn="1"/>
            </p:nvSpPr>
            <p:spPr>
              <a:xfrm>
                <a:off x="3680258" y="4534548"/>
                <a:ext cx="2961919" cy="614945"/>
              </a:xfrm>
              <a:prstGeom prst="roundRect">
                <a:avLst>
                  <a:gd name="adj" fmla="val 23670"/>
                </a:avLst>
              </a:prstGeom>
              <a:solidFill>
                <a:schemeClr val="dk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" name="Rounded Rectangle 77">
                <a:extLst>
                  <a:ext uri="{FF2B5EF4-FFF2-40B4-BE49-F238E27FC236}">
                    <a16:creationId xmlns:a16="http://schemas.microsoft.com/office/drawing/2014/main" id="{7433335C-4AFC-BB06-C1F5-D128215C60EB}"/>
                  </a:ext>
                </a:extLst>
              </p:cNvPr>
              <p:cNvSpPr/>
              <p:nvPr userDrawn="1"/>
            </p:nvSpPr>
            <p:spPr>
              <a:xfrm>
                <a:off x="2002734" y="4534548"/>
                <a:ext cx="1517227" cy="614945"/>
              </a:xfrm>
              <a:prstGeom prst="roundRect">
                <a:avLst>
                  <a:gd name="adj" fmla="val 23670"/>
                </a:avLst>
              </a:prstGeom>
              <a:solidFill>
                <a:schemeClr val="dk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89" name="Picture 88">
                <a:extLst>
                  <a:ext uri="{FF2B5EF4-FFF2-40B4-BE49-F238E27FC236}">
                    <a16:creationId xmlns:a16="http://schemas.microsoft.com/office/drawing/2014/main" id="{F7B08AE7-D787-060F-D35E-DEC1838E9209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2163032" y="4636235"/>
                <a:ext cx="480798" cy="406464"/>
              </a:xfrm>
              <a:prstGeom prst="rect">
                <a:avLst/>
              </a:prstGeom>
            </p:spPr>
          </p:pic>
          <p:pic>
            <p:nvPicPr>
              <p:cNvPr id="90" name="Picture 89">
                <a:extLst>
                  <a:ext uri="{FF2B5EF4-FFF2-40B4-BE49-F238E27FC236}">
                    <a16:creationId xmlns:a16="http://schemas.microsoft.com/office/drawing/2014/main" id="{D8A510A8-51D6-BED5-BB46-2369BE904899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3835369" y="4623836"/>
                <a:ext cx="352356" cy="429482"/>
              </a:xfrm>
              <a:prstGeom prst="rect">
                <a:avLst/>
              </a:prstGeom>
            </p:spPr>
          </p:pic>
          <p:sp>
            <p:nvSpPr>
              <p:cNvPr id="95" name="Text Placeholder 21">
                <a:extLst>
                  <a:ext uri="{FF2B5EF4-FFF2-40B4-BE49-F238E27FC236}">
                    <a16:creationId xmlns:a16="http://schemas.microsoft.com/office/drawing/2014/main" id="{B4CE55F2-A486-1189-5807-800091E71524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2715090" y="4602951"/>
                <a:ext cx="750683" cy="33620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200" kern="1200">
                    <a:solidFill>
                      <a:schemeClr val="tx1"/>
                    </a:solidFill>
                    <a:latin typeface="Literata" pitchFamily="2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3300" dirty="0"/>
                  <a:t>IT</a:t>
                </a:r>
              </a:p>
            </p:txBody>
          </p:sp>
          <p:sp>
            <p:nvSpPr>
              <p:cNvPr id="96" name="Text Placeholder 21">
                <a:extLst>
                  <a:ext uri="{FF2B5EF4-FFF2-40B4-BE49-F238E27FC236}">
                    <a16:creationId xmlns:a16="http://schemas.microsoft.com/office/drawing/2014/main" id="{57593BDD-106E-9887-FB98-EAF087EEF1D7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4291538" y="4591550"/>
                <a:ext cx="2273050" cy="33620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200" kern="1200">
                    <a:solidFill>
                      <a:schemeClr val="tx1"/>
                    </a:solidFill>
                    <a:latin typeface="Literata" pitchFamily="2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3300" dirty="0"/>
                  <a:t>Insurance</a:t>
                </a:r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F4C2894C-CA4E-B6B2-0443-07679F492D41}"/>
                  </a:ext>
                </a:extLst>
              </p:cNvPr>
              <p:cNvGrpSpPr/>
              <p:nvPr userDrawn="1"/>
            </p:nvGrpSpPr>
            <p:grpSpPr>
              <a:xfrm>
                <a:off x="6797288" y="4520250"/>
                <a:ext cx="3293610" cy="614945"/>
                <a:chOff x="6696365" y="4520250"/>
                <a:chExt cx="3293610" cy="614945"/>
              </a:xfrm>
            </p:grpSpPr>
            <p:sp>
              <p:nvSpPr>
                <p:cNvPr id="71" name="Rounded Rectangle 70">
                  <a:extLst>
                    <a:ext uri="{FF2B5EF4-FFF2-40B4-BE49-F238E27FC236}">
                      <a16:creationId xmlns:a16="http://schemas.microsoft.com/office/drawing/2014/main" id="{148E6027-7016-0CC2-974C-2DD203647538}"/>
                    </a:ext>
                  </a:extLst>
                </p:cNvPr>
                <p:cNvSpPr/>
                <p:nvPr userDrawn="1"/>
              </p:nvSpPr>
              <p:spPr>
                <a:xfrm>
                  <a:off x="6696365" y="4520250"/>
                  <a:ext cx="3293610" cy="614945"/>
                </a:xfrm>
                <a:prstGeom prst="roundRect">
                  <a:avLst>
                    <a:gd name="adj" fmla="val 23670"/>
                  </a:avLst>
                </a:prstGeom>
                <a:solidFill>
                  <a:schemeClr val="dk1">
                    <a:alpha val="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15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pic>
              <p:nvPicPr>
                <p:cNvPr id="86" name="Picture 85">
                  <a:extLst>
                    <a:ext uri="{FF2B5EF4-FFF2-40B4-BE49-F238E27FC236}">
                      <a16:creationId xmlns:a16="http://schemas.microsoft.com/office/drawing/2014/main" id="{DD8910B6-027B-3B38-77F9-30F06CFD4083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853136" y="4607543"/>
                  <a:ext cx="427054" cy="430149"/>
                </a:xfrm>
                <a:prstGeom prst="rect">
                  <a:avLst/>
                </a:prstGeom>
              </p:spPr>
            </p:pic>
            <p:sp>
              <p:nvSpPr>
                <p:cNvPr id="97" name="Text Placeholder 21">
                  <a:extLst>
                    <a:ext uri="{FF2B5EF4-FFF2-40B4-BE49-F238E27FC236}">
                      <a16:creationId xmlns:a16="http://schemas.microsoft.com/office/drawing/2014/main" id="{00344755-083B-C040-178F-E85C0E9C718F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7411967" y="4586560"/>
                  <a:ext cx="2450633" cy="336203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None/>
                    <a:defRPr sz="2200" kern="1200">
                      <a:solidFill>
                        <a:schemeClr val="tx1"/>
                      </a:solidFill>
                      <a:latin typeface="Literata" pitchFamily="2" charset="0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Work Sans" pitchFamily="2" charset="77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Work Sans" pitchFamily="2" charset="77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Work Sans" pitchFamily="2" charset="77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Work Sans" pitchFamily="2" charset="77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3300" dirty="0"/>
                    <a:t>Healthcare</a:t>
                  </a:r>
                </a:p>
              </p:txBody>
            </p:sp>
          </p:grp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8FB3C03-D6C3-CF21-6FF1-598D898BFAB8}"/>
                </a:ext>
              </a:extLst>
            </p:cNvPr>
            <p:cNvGrpSpPr/>
            <p:nvPr userDrawn="1"/>
          </p:nvGrpSpPr>
          <p:grpSpPr>
            <a:xfrm>
              <a:off x="1265808" y="3558288"/>
              <a:ext cx="9461093" cy="614945"/>
              <a:chOff x="3047196" y="2900136"/>
              <a:chExt cx="9461093" cy="614945"/>
            </a:xfrm>
          </p:grpSpPr>
          <p:sp>
            <p:nvSpPr>
              <p:cNvPr id="72" name="Rounded Rectangle 71">
                <a:extLst>
                  <a:ext uri="{FF2B5EF4-FFF2-40B4-BE49-F238E27FC236}">
                    <a16:creationId xmlns:a16="http://schemas.microsoft.com/office/drawing/2014/main" id="{EAF659F8-0D2F-80D0-F601-9E72CEA3438F}"/>
                  </a:ext>
                </a:extLst>
              </p:cNvPr>
              <p:cNvSpPr/>
              <p:nvPr userDrawn="1"/>
            </p:nvSpPr>
            <p:spPr>
              <a:xfrm>
                <a:off x="6979944" y="2900136"/>
                <a:ext cx="5528345" cy="614945"/>
              </a:xfrm>
              <a:prstGeom prst="roundRect">
                <a:avLst>
                  <a:gd name="adj" fmla="val 23670"/>
                </a:avLst>
              </a:prstGeom>
              <a:solidFill>
                <a:schemeClr val="dk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" name="Rounded Rectangle 72">
                <a:extLst>
                  <a:ext uri="{FF2B5EF4-FFF2-40B4-BE49-F238E27FC236}">
                    <a16:creationId xmlns:a16="http://schemas.microsoft.com/office/drawing/2014/main" id="{A84AE937-A732-82A2-6057-98FACF3CE50F}"/>
                  </a:ext>
                </a:extLst>
              </p:cNvPr>
              <p:cNvSpPr/>
              <p:nvPr userDrawn="1"/>
            </p:nvSpPr>
            <p:spPr>
              <a:xfrm>
                <a:off x="3047196" y="2900136"/>
                <a:ext cx="3779273" cy="614945"/>
              </a:xfrm>
              <a:prstGeom prst="roundRect">
                <a:avLst>
                  <a:gd name="adj" fmla="val 23670"/>
                </a:avLst>
              </a:prstGeom>
              <a:solidFill>
                <a:schemeClr val="dk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6857B227-2261-7EF2-7A25-467EE3CFF0BA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3200671" y="3003035"/>
                <a:ext cx="519166" cy="406465"/>
              </a:xfrm>
              <a:prstGeom prst="rect">
                <a:avLst/>
              </a:prstGeom>
            </p:spPr>
          </p:pic>
          <p:pic>
            <p:nvPicPr>
              <p:cNvPr id="91" name="Picture 90">
                <a:extLst>
                  <a:ext uri="{FF2B5EF4-FFF2-40B4-BE49-F238E27FC236}">
                    <a16:creationId xmlns:a16="http://schemas.microsoft.com/office/drawing/2014/main" id="{24857C4A-56E8-9A18-80C7-84928F6D076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7202533" y="2991526"/>
                <a:ext cx="352356" cy="432163"/>
              </a:xfrm>
              <a:prstGeom prst="rect">
                <a:avLst/>
              </a:prstGeom>
            </p:spPr>
          </p:pic>
          <p:sp>
            <p:nvSpPr>
              <p:cNvPr id="94" name="Text Placeholder 21">
                <a:extLst>
                  <a:ext uri="{FF2B5EF4-FFF2-40B4-BE49-F238E27FC236}">
                    <a16:creationId xmlns:a16="http://schemas.microsoft.com/office/drawing/2014/main" id="{9C8F55A4-E4CE-8DDE-3ADF-F1DDA3F881D8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7648052" y="2961730"/>
                <a:ext cx="4695425" cy="33620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200" kern="1200">
                    <a:solidFill>
                      <a:schemeClr val="tx1"/>
                    </a:solidFill>
                    <a:latin typeface="Literata" pitchFamily="2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3300" dirty="0"/>
                  <a:t>Recruiting &amp; Training</a:t>
                </a:r>
              </a:p>
            </p:txBody>
          </p:sp>
          <p:sp>
            <p:nvSpPr>
              <p:cNvPr id="98" name="Text Placeholder 21">
                <a:extLst>
                  <a:ext uri="{FF2B5EF4-FFF2-40B4-BE49-F238E27FC236}">
                    <a16:creationId xmlns:a16="http://schemas.microsoft.com/office/drawing/2014/main" id="{B64ABE9D-F690-3BB6-A157-839FE19E442D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3762397" y="2976467"/>
                <a:ext cx="2918150" cy="33620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200" kern="1200">
                    <a:solidFill>
                      <a:schemeClr val="tx1"/>
                    </a:solidFill>
                    <a:latin typeface="Literata" pitchFamily="2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3300" dirty="0"/>
                  <a:t>Conservation</a:t>
                </a: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350DBD6-BD23-2449-C6BA-EFFA3C9352D1}"/>
                </a:ext>
              </a:extLst>
            </p:cNvPr>
            <p:cNvGrpSpPr/>
            <p:nvPr userDrawn="1"/>
          </p:nvGrpSpPr>
          <p:grpSpPr>
            <a:xfrm>
              <a:off x="1369647" y="2599461"/>
              <a:ext cx="9229394" cy="618687"/>
              <a:chOff x="406400" y="2151607"/>
              <a:chExt cx="9229394" cy="618687"/>
            </a:xfrm>
          </p:grpSpPr>
          <p:sp>
            <p:nvSpPr>
              <p:cNvPr id="75" name="Rounded Rectangle 74">
                <a:extLst>
                  <a:ext uri="{FF2B5EF4-FFF2-40B4-BE49-F238E27FC236}">
                    <a16:creationId xmlns:a16="http://schemas.microsoft.com/office/drawing/2014/main" id="{85ABEC8A-E9C6-7E01-B3E9-B07190E48770}"/>
                  </a:ext>
                </a:extLst>
              </p:cNvPr>
              <p:cNvSpPr/>
              <p:nvPr userDrawn="1"/>
            </p:nvSpPr>
            <p:spPr>
              <a:xfrm>
                <a:off x="7410375" y="2151607"/>
                <a:ext cx="2191033" cy="614945"/>
              </a:xfrm>
              <a:prstGeom prst="roundRect">
                <a:avLst>
                  <a:gd name="adj" fmla="val 23670"/>
                </a:avLst>
              </a:prstGeom>
              <a:solidFill>
                <a:schemeClr val="dk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2" name="Text Placeholder 21">
                <a:extLst>
                  <a:ext uri="{FF2B5EF4-FFF2-40B4-BE49-F238E27FC236}">
                    <a16:creationId xmlns:a16="http://schemas.microsoft.com/office/drawing/2014/main" id="{A0EC908D-77A9-1E06-1287-825388D1000C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8101956" y="2210475"/>
                <a:ext cx="1533838" cy="33620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200" kern="1200">
                    <a:solidFill>
                      <a:schemeClr val="tx1"/>
                    </a:solidFill>
                    <a:latin typeface="Literata" pitchFamily="2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3300" dirty="0"/>
                  <a:t>Retail</a:t>
                </a:r>
              </a:p>
            </p:txBody>
          </p:sp>
          <p:sp>
            <p:nvSpPr>
              <p:cNvPr id="76" name="Rounded Rectangle 75">
                <a:extLst>
                  <a:ext uri="{FF2B5EF4-FFF2-40B4-BE49-F238E27FC236}">
                    <a16:creationId xmlns:a16="http://schemas.microsoft.com/office/drawing/2014/main" id="{BDE77438-92FF-53EA-0A34-850F9E81239B}"/>
                  </a:ext>
                </a:extLst>
              </p:cNvPr>
              <p:cNvSpPr/>
              <p:nvPr userDrawn="1"/>
            </p:nvSpPr>
            <p:spPr>
              <a:xfrm>
                <a:off x="4289784" y="2151607"/>
                <a:ext cx="2948995" cy="614945"/>
              </a:xfrm>
              <a:prstGeom prst="roundRect">
                <a:avLst>
                  <a:gd name="adj" fmla="val 23670"/>
                </a:avLst>
              </a:prstGeom>
              <a:solidFill>
                <a:schemeClr val="dk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ounded Rectangle 78">
                <a:extLst>
                  <a:ext uri="{FF2B5EF4-FFF2-40B4-BE49-F238E27FC236}">
                    <a16:creationId xmlns:a16="http://schemas.microsoft.com/office/drawing/2014/main" id="{0E2EF526-4516-925D-51DE-5323A7758348}"/>
                  </a:ext>
                </a:extLst>
              </p:cNvPr>
              <p:cNvSpPr/>
              <p:nvPr userDrawn="1"/>
            </p:nvSpPr>
            <p:spPr>
              <a:xfrm>
                <a:off x="406400" y="2155349"/>
                <a:ext cx="3711788" cy="614945"/>
              </a:xfrm>
              <a:prstGeom prst="roundRect">
                <a:avLst>
                  <a:gd name="adj" fmla="val 23670"/>
                </a:avLst>
              </a:prstGeom>
              <a:solidFill>
                <a:schemeClr val="dk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85" name="Picture 84">
                <a:extLst>
                  <a:ext uri="{FF2B5EF4-FFF2-40B4-BE49-F238E27FC236}">
                    <a16:creationId xmlns:a16="http://schemas.microsoft.com/office/drawing/2014/main" id="{D28951F7-5832-8226-9755-6984B56B09C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577643" y="2247014"/>
                <a:ext cx="511342" cy="427696"/>
              </a:xfrm>
              <a:prstGeom prst="rect">
                <a:avLst/>
              </a:prstGeom>
            </p:spPr>
          </p:pic>
          <p:pic>
            <p:nvPicPr>
              <p:cNvPr id="87" name="Picture 86">
                <a:extLst>
                  <a:ext uri="{FF2B5EF4-FFF2-40B4-BE49-F238E27FC236}">
                    <a16:creationId xmlns:a16="http://schemas.microsoft.com/office/drawing/2014/main" id="{234FCF6B-95D0-FA26-D074-847EA637177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8"/>
              <a:stretch>
                <a:fillRect/>
              </a:stretch>
            </p:blipFill>
            <p:spPr>
              <a:xfrm>
                <a:off x="7573919" y="2235366"/>
                <a:ext cx="427054" cy="439344"/>
              </a:xfrm>
              <a:prstGeom prst="rect">
                <a:avLst/>
              </a:prstGeom>
            </p:spPr>
          </p:pic>
          <p:pic>
            <p:nvPicPr>
              <p:cNvPr id="88" name="Picture 87">
                <a:extLst>
                  <a:ext uri="{FF2B5EF4-FFF2-40B4-BE49-F238E27FC236}">
                    <a16:creationId xmlns:a16="http://schemas.microsoft.com/office/drawing/2014/main" id="{A6391E07-BA68-F852-CC73-69B3FDD8F17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9"/>
              <a:stretch>
                <a:fillRect/>
              </a:stretch>
            </p:blipFill>
            <p:spPr>
              <a:xfrm>
                <a:off x="4482220" y="2247014"/>
                <a:ext cx="321838" cy="430672"/>
              </a:xfrm>
              <a:prstGeom prst="rect">
                <a:avLst/>
              </a:prstGeom>
            </p:spPr>
          </p:pic>
          <p:sp>
            <p:nvSpPr>
              <p:cNvPr id="93" name="Text Placeholder 21">
                <a:extLst>
                  <a:ext uri="{FF2B5EF4-FFF2-40B4-BE49-F238E27FC236}">
                    <a16:creationId xmlns:a16="http://schemas.microsoft.com/office/drawing/2014/main" id="{848DC907-96B7-3C97-1911-FCE6A8A39F86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1118756" y="2214216"/>
                <a:ext cx="2918150" cy="33620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200" kern="1200">
                    <a:solidFill>
                      <a:schemeClr val="tx1"/>
                    </a:solidFill>
                    <a:latin typeface="Literata" pitchFamily="2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3300" dirty="0"/>
                  <a:t>Construction</a:t>
                </a:r>
              </a:p>
            </p:txBody>
          </p:sp>
          <p:sp>
            <p:nvSpPr>
              <p:cNvPr id="99" name="Text Placeholder 21">
                <a:extLst>
                  <a:ext uri="{FF2B5EF4-FFF2-40B4-BE49-F238E27FC236}">
                    <a16:creationId xmlns:a16="http://schemas.microsoft.com/office/drawing/2014/main" id="{FE39401F-DB03-1048-9966-22722221102B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4860279" y="2214216"/>
                <a:ext cx="2918150" cy="33620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200" kern="1200">
                    <a:solidFill>
                      <a:schemeClr val="tx1"/>
                    </a:solidFill>
                    <a:latin typeface="Literata" pitchFamily="2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Work Sans" pitchFamily="2" charset="77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3300" dirty="0"/>
                  <a:t>Education</a:t>
                </a:r>
              </a:p>
            </p:txBody>
          </p:sp>
        </p:grp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E7FCF8FC-5A7E-985C-B36E-DE3F739B3B5A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503670" y="684300"/>
            <a:ext cx="818455" cy="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448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"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B6C6F-3E6D-F159-FA4F-9CF098242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241" y="251600"/>
            <a:ext cx="7472243" cy="1325563"/>
          </a:xfrm>
        </p:spPr>
        <p:txBody>
          <a:bodyPr>
            <a:noAutofit/>
          </a:bodyPr>
          <a:lstStyle>
            <a:lvl1pPr marL="0" indent="0">
              <a:tabLst>
                <a:tab pos="215900" algn="l"/>
              </a:tabLst>
              <a:defRPr sz="5500" b="0" i="0">
                <a:latin typeface="Literata 12pt" pitchFamily="2" charset="0"/>
              </a:defRPr>
            </a:lvl1pPr>
          </a:lstStyle>
          <a:p>
            <a:r>
              <a:rPr lang="en-GB" dirty="0"/>
              <a:t>Click to edit Master</a:t>
            </a:r>
            <a:endParaRPr lang="en-US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48DE19A-1253-6E1C-778C-D734641AEF81}"/>
              </a:ext>
            </a:extLst>
          </p:cNvPr>
          <p:cNvSpPr/>
          <p:nvPr userDrawn="1"/>
        </p:nvSpPr>
        <p:spPr>
          <a:xfrm>
            <a:off x="354227" y="1577164"/>
            <a:ext cx="3713158" cy="4920616"/>
          </a:xfrm>
          <a:prstGeom prst="roundRect">
            <a:avLst>
              <a:gd name="adj" fmla="val 2452"/>
            </a:avLst>
          </a:prstGeom>
          <a:noFill/>
          <a:ln>
            <a:solidFill>
              <a:srgbClr val="73B2D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5A59A865-67C5-7DE4-259C-1A9970F2CE59}"/>
              </a:ext>
            </a:extLst>
          </p:cNvPr>
          <p:cNvSpPr/>
          <p:nvPr userDrawn="1"/>
        </p:nvSpPr>
        <p:spPr>
          <a:xfrm>
            <a:off x="4167293" y="1577164"/>
            <a:ext cx="3721244" cy="4920616"/>
          </a:xfrm>
          <a:prstGeom prst="roundRect">
            <a:avLst>
              <a:gd name="adj" fmla="val 2452"/>
            </a:avLst>
          </a:prstGeom>
          <a:noFill/>
          <a:ln>
            <a:solidFill>
              <a:srgbClr val="73B2D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F5229923-E5E1-E0F7-4B74-AD947F25AB8F}"/>
              </a:ext>
            </a:extLst>
          </p:cNvPr>
          <p:cNvSpPr/>
          <p:nvPr userDrawn="1"/>
        </p:nvSpPr>
        <p:spPr>
          <a:xfrm>
            <a:off x="7977047" y="1577163"/>
            <a:ext cx="3788227" cy="4920616"/>
          </a:xfrm>
          <a:prstGeom prst="roundRect">
            <a:avLst>
              <a:gd name="adj" fmla="val 2452"/>
            </a:avLst>
          </a:prstGeom>
          <a:noFill/>
          <a:ln>
            <a:solidFill>
              <a:srgbClr val="73B2D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F14659D2-A1DA-3509-4BF0-9B965B5A9C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5596" y="1724395"/>
            <a:ext cx="3533280" cy="541374"/>
          </a:xfrm>
        </p:spPr>
        <p:txBody>
          <a:bodyPr>
            <a:noAutofit/>
          </a:bodyPr>
          <a:lstStyle>
            <a:lvl1pPr marL="0" indent="0">
              <a:buNone/>
              <a:defRPr sz="3300">
                <a:latin typeface="Literata" pitchFamily="2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000" dirty="0"/>
              <a:t>Challenge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3965ABD1-BE33-0AA9-CD38-099BFDD614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63889" y="1718856"/>
            <a:ext cx="3483853" cy="546913"/>
          </a:xfrm>
        </p:spPr>
        <p:txBody>
          <a:bodyPr/>
          <a:lstStyle>
            <a:lvl1pPr marL="0" indent="0">
              <a:buNone/>
              <a:defRPr sz="3300">
                <a:latin typeface="Literata" pitchFamily="2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000" dirty="0"/>
              <a:t>Solution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808859BC-D93B-2F88-D6C9-8BB05EDD40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67784" y="1708020"/>
            <a:ext cx="3614562" cy="557749"/>
          </a:xfrm>
        </p:spPr>
        <p:txBody>
          <a:bodyPr/>
          <a:lstStyle>
            <a:lvl1pPr marL="0" indent="0">
              <a:buNone/>
              <a:defRPr sz="3000">
                <a:latin typeface="Literata" pitchFamily="2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000" dirty="0"/>
              <a:t>Outcome</a:t>
            </a:r>
          </a:p>
          <a:p>
            <a:pPr>
              <a:lnSpc>
                <a:spcPct val="100000"/>
              </a:lnSpc>
            </a:pPr>
            <a:endParaRPr lang="en-US" sz="1300" b="1" dirty="0">
              <a:latin typeface="Work Sans" pitchFamily="2" charset="77"/>
            </a:endParaRP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3BDB14C-FF5C-9C4C-AB2A-EAD0A48ACE5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5597" y="2326101"/>
            <a:ext cx="3533280" cy="38980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Copy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662D2F72-DF09-DDB5-FFB9-5CA10EAD6E8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61275" y="2326101"/>
            <a:ext cx="3533280" cy="38980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>
                <a:latin typeface="Work Sans" pitchFamily="2" charset="77"/>
              </a:defRPr>
            </a:lvl1pPr>
          </a:lstStyle>
          <a:p>
            <a:pPr lvl="0"/>
            <a:r>
              <a:rPr lang="en-GB" dirty="0"/>
              <a:t>Copy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97FA4170-341F-6056-CDB5-18CC0A8918E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67784" y="2326101"/>
            <a:ext cx="3614562" cy="2211633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>
                <a:latin typeface="Work Sans" pitchFamily="2" charset="77"/>
              </a:defRPr>
            </a:lvl1pPr>
          </a:lstStyle>
          <a:p>
            <a:pPr lvl="0"/>
            <a:r>
              <a:rPr lang="en-GB" dirty="0"/>
              <a:t>Copy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9892E94-8E8E-FE1D-AA0A-5B7E38443ECB}"/>
              </a:ext>
            </a:extLst>
          </p:cNvPr>
          <p:cNvCxnSpPr>
            <a:cxnSpLocks/>
          </p:cNvCxnSpPr>
          <p:nvPr userDrawn="1"/>
        </p:nvCxnSpPr>
        <p:spPr>
          <a:xfrm flipH="1">
            <a:off x="8158491" y="4635027"/>
            <a:ext cx="3395606" cy="0"/>
          </a:xfrm>
          <a:prstGeom prst="line">
            <a:avLst/>
          </a:prstGeom>
          <a:ln w="9525">
            <a:solidFill>
              <a:schemeClr val="tx1">
                <a:alpha val="2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59DBF73F-6863-D285-5555-D8E93B76B7B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71242" y="4877968"/>
            <a:ext cx="3614563" cy="1010214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Quote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BF222AA5-76EA-A57B-B45D-69CC3963BC8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071242" y="5907294"/>
            <a:ext cx="3614563" cy="28951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Name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5B440709-962A-3A9B-5410-815B8D64527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067784" y="6123165"/>
            <a:ext cx="3533280" cy="182387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latin typeface="Work Sans" pitchFamily="2" charset="77"/>
              </a:defRPr>
            </a:lvl1pPr>
          </a:lstStyle>
          <a:p>
            <a:pPr lvl="0"/>
            <a:r>
              <a:rPr lang="en-GB" dirty="0"/>
              <a:t>Job Title</a:t>
            </a:r>
          </a:p>
        </p:txBody>
      </p:sp>
      <p:pic>
        <p:nvPicPr>
          <p:cNvPr id="4" name="Picture 3" descr="A colorful logo with black background&#10;&#10;AI-generated content may be incorrect.">
            <a:extLst>
              <a:ext uri="{FF2B5EF4-FFF2-40B4-BE49-F238E27FC236}">
                <a16:creationId xmlns:a16="http://schemas.microsoft.com/office/drawing/2014/main" id="{FAEC0766-6040-D017-7319-4E765466C8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0371" y="513422"/>
            <a:ext cx="704458" cy="72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880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 Slide"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DB3802F-2C32-5B5D-1BD2-36FF9FBAD4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4947160" y="-159223"/>
            <a:ext cx="6006729" cy="7137078"/>
          </a:xfrm>
          <a:prstGeom prst="rect">
            <a:avLst/>
          </a:prstGeom>
        </p:spPr>
      </p:pic>
      <p:pic>
        <p:nvPicPr>
          <p:cNvPr id="10" name="Picture Placeholder 24" descr="A green sign with white text&#10;&#10;AI-generated content may be incorrect.">
            <a:extLst>
              <a:ext uri="{FF2B5EF4-FFF2-40B4-BE49-F238E27FC236}">
                <a16:creationId xmlns:a16="http://schemas.microsoft.com/office/drawing/2014/main" id="{D28DC572-E4BF-C8EB-87DB-753597AF27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55049" y="2862168"/>
            <a:ext cx="2130313" cy="1129169"/>
          </a:xfrm>
          <a:prstGeom prst="rect">
            <a:avLst/>
          </a:prstGeom>
        </p:spPr>
      </p:pic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E1FBFE68-9FFD-967F-EBC2-ED7E14621A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75767" y="633489"/>
            <a:ext cx="5794745" cy="466248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200">
                <a:latin typeface="Literata" pitchFamily="2" charset="0"/>
              </a:defRPr>
            </a:lvl1pPr>
            <a:lvl2pPr algn="ctr">
              <a:defRPr sz="2200">
                <a:latin typeface="Literata" pitchFamily="2" charset="0"/>
              </a:defRPr>
            </a:lvl2pPr>
            <a:lvl3pPr algn="ctr">
              <a:defRPr sz="2200">
                <a:latin typeface="Literata" pitchFamily="2" charset="0"/>
              </a:defRPr>
            </a:lvl3pPr>
            <a:lvl4pPr algn="ctr">
              <a:defRPr sz="2200">
                <a:latin typeface="Literata" pitchFamily="2" charset="0"/>
              </a:defRPr>
            </a:lvl4pPr>
            <a:lvl5pPr algn="ctr">
              <a:defRPr sz="2200">
                <a:latin typeface="Literata" pitchFamily="2" charset="0"/>
              </a:defRPr>
            </a:lvl5pPr>
          </a:lstStyle>
          <a:p>
            <a:pPr lvl="0"/>
            <a:r>
              <a:rPr lang="en-US" dirty="0"/>
              <a:t>“The process of reviewing our </a:t>
            </a:r>
            <a:r>
              <a:rPr lang="en-US" dirty="0" err="1"/>
              <a:t>organisation’s</a:t>
            </a:r>
            <a:r>
              <a:rPr lang="en-US" dirty="0"/>
              <a:t> carbon footprint on an annual basis seemed daunting at first, </a:t>
            </a:r>
            <a:br>
              <a:rPr lang="en-US" dirty="0"/>
            </a:br>
            <a:r>
              <a:rPr lang="en-US" dirty="0"/>
              <a:t>but when working with 5D Sustainability, </a:t>
            </a:r>
            <a:br>
              <a:rPr lang="en-US" dirty="0"/>
            </a:br>
            <a:r>
              <a:rPr lang="en-US" dirty="0"/>
              <a:t>the process was made simple and has </a:t>
            </a:r>
            <a:br>
              <a:rPr lang="en-US" dirty="0"/>
            </a:br>
            <a:r>
              <a:rPr lang="en-US" dirty="0"/>
              <a:t>helped CTG UK develop a carbon </a:t>
            </a:r>
            <a:br>
              <a:rPr lang="en-US" dirty="0"/>
            </a:br>
            <a:r>
              <a:rPr lang="en-US" dirty="0"/>
              <a:t>reduction plan to reach our net zero ambitions. At CTG UK we understand </a:t>
            </a:r>
            <a:br>
              <a:rPr lang="en-US" dirty="0"/>
            </a:br>
            <a:r>
              <a:rPr lang="en-US" dirty="0"/>
              <a:t>the importance of remeasuring our </a:t>
            </a:r>
            <a:br>
              <a:rPr lang="en-US" dirty="0"/>
            </a:br>
            <a:r>
              <a:rPr lang="en-US" dirty="0"/>
              <a:t>carbon emissions annually and entrust </a:t>
            </a:r>
            <a:br>
              <a:rPr lang="en-US" dirty="0"/>
            </a:br>
            <a:r>
              <a:rPr lang="en-US" dirty="0"/>
              <a:t>5D Sustainability to continue to support </a:t>
            </a:r>
            <a:br>
              <a:rPr lang="en-US" dirty="0"/>
            </a:br>
            <a:r>
              <a:rPr lang="en-US" dirty="0"/>
              <a:t>us on our journey to net zero.”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4D17991-AA2A-B61D-30CA-536AB101C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242" y="251600"/>
            <a:ext cx="4977974" cy="1325563"/>
          </a:xfrm>
        </p:spPr>
        <p:txBody>
          <a:bodyPr>
            <a:noAutofit/>
          </a:bodyPr>
          <a:lstStyle>
            <a:lvl1pPr marL="0" indent="0">
              <a:tabLst>
                <a:tab pos="215900" algn="l"/>
              </a:tabLst>
              <a:defRPr sz="5500" b="0" i="0">
                <a:latin typeface="Literata 12pt" pitchFamily="2" charset="0"/>
              </a:defRPr>
            </a:lvl1pPr>
          </a:lstStyle>
          <a:p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600FD722-8461-81EA-7690-29AF3537388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53770" y="5639684"/>
            <a:ext cx="4205571" cy="336203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latin typeface="Work Sans" pitchFamily="2" charset="77"/>
              </a:defRPr>
            </a:lvl1pPr>
          </a:lstStyle>
          <a:p>
            <a:pPr lvl="0"/>
            <a:r>
              <a:rPr lang="en-GB" dirty="0"/>
              <a:t>Job Title</a:t>
            </a:r>
          </a:p>
          <a:p>
            <a:pPr lvl="0"/>
            <a:endParaRPr lang="en-GB" dirty="0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77F91F5F-85B5-5BE0-96EA-EAF39DDEDE0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53770" y="5364851"/>
            <a:ext cx="4205571" cy="336203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Name</a:t>
            </a:r>
          </a:p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7923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at's Next Slide"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4B48652-3077-03E2-EBAC-0A05E00A77B3}"/>
              </a:ext>
            </a:extLst>
          </p:cNvPr>
          <p:cNvSpPr/>
          <p:nvPr userDrawn="1"/>
        </p:nvSpPr>
        <p:spPr>
          <a:xfrm>
            <a:off x="770825" y="4146667"/>
            <a:ext cx="4115666" cy="1102411"/>
          </a:xfrm>
          <a:prstGeom prst="roundRect">
            <a:avLst>
              <a:gd name="adj" fmla="val 6047"/>
            </a:avLst>
          </a:prstGeom>
          <a:solidFill>
            <a:schemeClr val="dk1">
              <a:alpha val="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7">
            <a:extLst>
              <a:ext uri="{FF2B5EF4-FFF2-40B4-BE49-F238E27FC236}">
                <a16:creationId xmlns:a16="http://schemas.microsoft.com/office/drawing/2014/main" id="{56B41BC2-BD8B-6F28-E7AE-1DFBDA5CA9A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422069" y="4650196"/>
            <a:ext cx="3307846" cy="60199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/>
            </a:lvl1pPr>
          </a:lstStyle>
          <a:p>
            <a:r>
              <a:rPr lang="en-GB" dirty="0"/>
              <a:t>Book a 15-minute discovery call with our carbon experts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9A6C05D-9C33-531A-540D-1FB8E05EFDE9}"/>
              </a:ext>
            </a:extLst>
          </p:cNvPr>
          <p:cNvSpPr txBox="1">
            <a:spLocks/>
          </p:cNvSpPr>
          <p:nvPr userDrawn="1"/>
        </p:nvSpPr>
        <p:spPr>
          <a:xfrm>
            <a:off x="653872" y="1528207"/>
            <a:ext cx="541503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215900" algn="l"/>
              </a:tabLst>
              <a:defRPr sz="5500" b="0" i="0" kern="1200">
                <a:solidFill>
                  <a:schemeClr val="tx1"/>
                </a:solidFill>
                <a:latin typeface="Literata 12pt" pitchFamily="2" charset="0"/>
                <a:ea typeface="+mj-ea"/>
                <a:cs typeface="+mj-cs"/>
              </a:defRPr>
            </a:lvl1pPr>
          </a:lstStyle>
          <a:p>
            <a:r>
              <a:rPr lang="en-GB" dirty="0"/>
              <a:t>What’s </a:t>
            </a:r>
            <a:r>
              <a:rPr lang="en-GB" u="heavy" baseline="0" dirty="0">
                <a:uFill>
                  <a:solidFill>
                    <a:srgbClr val="73B2D1"/>
                  </a:solidFill>
                </a:uFill>
              </a:rPr>
              <a:t>Next?</a:t>
            </a:r>
            <a:endParaRPr lang="en-US" u="heavy" baseline="0" dirty="0">
              <a:uFill>
                <a:solidFill>
                  <a:srgbClr val="73B2D1"/>
                </a:solidFill>
              </a:uFill>
            </a:endParaRPr>
          </a:p>
        </p:txBody>
      </p:sp>
      <p:sp>
        <p:nvSpPr>
          <p:cNvPr id="8" name="Text Placeholder 37">
            <a:extLst>
              <a:ext uri="{FF2B5EF4-FFF2-40B4-BE49-F238E27FC236}">
                <a16:creationId xmlns:a16="http://schemas.microsoft.com/office/drawing/2014/main" id="{6EEFE127-CB0B-4988-B4D8-9EA28F0755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4215" y="2721492"/>
            <a:ext cx="5091008" cy="115211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r>
              <a:rPr lang="en-GB" dirty="0"/>
              <a:t>5D Sustainability worked with Wren Kitchens to conduct a full value-chain carbon assessment using advanced data and accounting tools. We analysed </a:t>
            </a:r>
            <a:br>
              <a:rPr lang="en-GB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0B19AC-12EE-2024-71E3-667173270D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712360">
            <a:off x="524893" y="4180237"/>
            <a:ext cx="988025" cy="988025"/>
          </a:xfrm>
          <a:prstGeom prst="rect">
            <a:avLst/>
          </a:prstGeom>
        </p:spPr>
      </p:pic>
      <p:sp>
        <p:nvSpPr>
          <p:cNvPr id="11" name="Text Placeholder 37">
            <a:extLst>
              <a:ext uri="{FF2B5EF4-FFF2-40B4-BE49-F238E27FC236}">
                <a16:creationId xmlns:a16="http://schemas.microsoft.com/office/drawing/2014/main" id="{1EB1D555-C3AF-9D09-1607-F6B2698028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22069" y="4216856"/>
            <a:ext cx="3307846" cy="376077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>
                <a:latin typeface="Literata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Ready to Get </a:t>
            </a:r>
            <a:r>
              <a:rPr lang="en-GB" u="heavy" dirty="0">
                <a:uFill>
                  <a:solidFill>
                    <a:srgbClr val="73B2D1"/>
                  </a:solidFill>
                </a:uFill>
              </a:rPr>
              <a:t>Started?</a:t>
            </a:r>
          </a:p>
        </p:txBody>
      </p:sp>
      <p:pic>
        <p:nvPicPr>
          <p:cNvPr id="3" name="Picture 2" descr="A group of people sitting around a table&#10;&#10;AI-generated content may be incorrect.">
            <a:extLst>
              <a:ext uri="{FF2B5EF4-FFF2-40B4-BE49-F238E27FC236}">
                <a16:creationId xmlns:a16="http://schemas.microsoft.com/office/drawing/2014/main" id="{D80E90DB-7CF5-6A14-D008-05BC87C4E4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96891" y="-1"/>
            <a:ext cx="6043510" cy="687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2563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 Slide"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D011DE6E-7DFC-DC05-53FF-0B8B53CDB4AE}"/>
              </a:ext>
            </a:extLst>
          </p:cNvPr>
          <p:cNvSpPr txBox="1"/>
          <p:nvPr userDrawn="1"/>
        </p:nvSpPr>
        <p:spPr>
          <a:xfrm>
            <a:off x="215006" y="1275500"/>
            <a:ext cx="87670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0" i="0" dirty="0">
                <a:latin typeface="Literata" pitchFamily="2" charset="0"/>
              </a:rPr>
              <a:t>We help businesses simplify sustainability, go beyond compliance, and create real, lasting impact, people, planet </a:t>
            </a:r>
            <a:br>
              <a:rPr lang="en-US" sz="4000" b="0" i="0" dirty="0">
                <a:latin typeface="Literata" pitchFamily="2" charset="0"/>
              </a:rPr>
            </a:br>
            <a:r>
              <a:rPr lang="en-US" sz="4000" b="0" i="0" dirty="0">
                <a:latin typeface="Literata" pitchFamily="2" charset="0"/>
              </a:rPr>
              <a:t>&amp; prosperity first.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B10F52-289D-F716-D97E-4507613E0737}"/>
              </a:ext>
            </a:extLst>
          </p:cNvPr>
          <p:cNvSpPr txBox="1"/>
          <p:nvPr userDrawn="1"/>
        </p:nvSpPr>
        <p:spPr>
          <a:xfrm>
            <a:off x="7804996" y="429582"/>
            <a:ext cx="50209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dirty="0">
                <a:latin typeface="Work Sans" pitchFamily="2" charset="77"/>
              </a:rPr>
              <a:t>Please consider the environment before printing this document.</a:t>
            </a:r>
          </a:p>
        </p:txBody>
      </p:sp>
      <p:pic>
        <p:nvPicPr>
          <p:cNvPr id="3" name="Picture 2" descr="What is the GHG Protocol - Emisoft">
            <a:extLst>
              <a:ext uri="{FF2B5EF4-FFF2-40B4-BE49-F238E27FC236}">
                <a16:creationId xmlns:a16="http://schemas.microsoft.com/office/drawing/2014/main" id="{B803ED47-7046-28AB-F817-C016DEF27E2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794" y="5914777"/>
            <a:ext cx="1568990" cy="43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Department for Environment, Food and Rural Affairs - Wikipedia">
            <a:extLst>
              <a:ext uri="{FF2B5EF4-FFF2-40B4-BE49-F238E27FC236}">
                <a16:creationId xmlns:a16="http://schemas.microsoft.com/office/drawing/2014/main" id="{AF7C0CDE-B906-0D58-41A0-D1CA0BF6C8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9098" y="5898422"/>
            <a:ext cx="799453" cy="417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YPF Luz">
            <a:extLst>
              <a:ext uri="{FF2B5EF4-FFF2-40B4-BE49-F238E27FC236}">
                <a16:creationId xmlns:a16="http://schemas.microsoft.com/office/drawing/2014/main" id="{88B25623-CA1B-B210-5D62-5552C3299E2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9306" y="5914776"/>
            <a:ext cx="1434434" cy="44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Verra | Initiative 20x20">
            <a:extLst>
              <a:ext uri="{FF2B5EF4-FFF2-40B4-BE49-F238E27FC236}">
                <a16:creationId xmlns:a16="http://schemas.microsoft.com/office/drawing/2014/main" id="{95CFC497-04AF-967E-5379-E1FCF5C83F9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2262" y="5957951"/>
            <a:ext cx="971407" cy="35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Sustainable Development Goals - Wikipedia">
            <a:extLst>
              <a:ext uri="{FF2B5EF4-FFF2-40B4-BE49-F238E27FC236}">
                <a16:creationId xmlns:a16="http://schemas.microsoft.com/office/drawing/2014/main" id="{8A36DE78-0A82-6184-D19C-122DA845B5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3980" y="5716859"/>
            <a:ext cx="762443" cy="60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35D463FA-4BE9-9B8A-3530-9E2FFFCD1C2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852" y="5802777"/>
            <a:ext cx="600311" cy="548784"/>
          </a:xfrm>
          <a:prstGeom prst="rect">
            <a:avLst/>
          </a:prstGeom>
        </p:spPr>
      </p:pic>
      <p:pic>
        <p:nvPicPr>
          <p:cNvPr id="9" name="Picture 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3C59CEA-8D6A-3D63-2709-4DE93456626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175" y="5716860"/>
            <a:ext cx="373812" cy="63470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2D7B158-4BFE-216B-AFE3-113F6D6D0FFA}"/>
              </a:ext>
            </a:extLst>
          </p:cNvPr>
          <p:cNvSpPr txBox="1"/>
          <p:nvPr userDrawn="1"/>
        </p:nvSpPr>
        <p:spPr>
          <a:xfrm>
            <a:off x="9144000" y="5830290"/>
            <a:ext cx="28205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0" i="0" dirty="0">
                <a:latin typeface="Work Sans" pitchFamily="2" charset="77"/>
              </a:rPr>
              <a:t>5Dsustainability.co.uk</a:t>
            </a:r>
            <a:br>
              <a:rPr lang="en-US" sz="1500" b="0" i="0" dirty="0">
                <a:latin typeface="Work Sans" pitchFamily="2" charset="77"/>
              </a:rPr>
            </a:br>
            <a:r>
              <a:rPr lang="en-US" sz="1500" b="0" i="0" dirty="0">
                <a:latin typeface="Work Sans" pitchFamily="2" charset="77"/>
              </a:rPr>
              <a:t>info@5Dsustainability.co.uk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5FE654-5390-52CF-3132-49480F52CDD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219" y="249027"/>
            <a:ext cx="1511237" cy="60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615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You Slide"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F1E9D3C3-89DC-3054-7137-BEC9720424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04604" y="1498284"/>
            <a:ext cx="5285631" cy="363091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lang="en-US" dirty="0"/>
              <a:t>Copy</a:t>
            </a:r>
          </a:p>
        </p:txBody>
      </p:sp>
      <p:pic>
        <p:nvPicPr>
          <p:cNvPr id="4" name="Picture 3" descr="Waves crashing waves on a beach&#10;&#10;Description automatically generated">
            <a:extLst>
              <a:ext uri="{FF2B5EF4-FFF2-40B4-BE49-F238E27FC236}">
                <a16:creationId xmlns:a16="http://schemas.microsoft.com/office/drawing/2014/main" id="{25B80BE3-A4DA-509C-3040-C41AD6274D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498583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D77FD2-D4EB-ACCB-6158-23A44927A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4605" y="251600"/>
            <a:ext cx="8968740" cy="1325563"/>
          </a:xfrm>
        </p:spPr>
        <p:txBody>
          <a:bodyPr>
            <a:noAutofit/>
          </a:bodyPr>
          <a:lstStyle>
            <a:lvl1pPr marL="0" indent="0">
              <a:tabLst>
                <a:tab pos="215900" algn="l"/>
              </a:tabLst>
              <a:defRPr sz="5500" b="0" i="0">
                <a:latin typeface="Literata 12pt" pitchFamily="2" charset="0"/>
              </a:defRPr>
            </a:lvl1pPr>
          </a:lstStyle>
          <a:p>
            <a:r>
              <a:rPr lang="en-GB" dirty="0"/>
              <a:t>Click to edit Master title </a:t>
            </a:r>
            <a:endParaRPr lang="en-US" dirty="0"/>
          </a:p>
        </p:txBody>
      </p:sp>
      <p:pic>
        <p:nvPicPr>
          <p:cNvPr id="5" name="Picture 4" descr="A colorful logo with black background&#10;&#10;AI-generated content may be incorrect.">
            <a:extLst>
              <a:ext uri="{FF2B5EF4-FFF2-40B4-BE49-F238E27FC236}">
                <a16:creationId xmlns:a16="http://schemas.microsoft.com/office/drawing/2014/main" id="{1854DB42-F034-66BC-3407-9FB2862060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0371" y="513422"/>
            <a:ext cx="704458" cy="72304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184D567-54D5-4C15-EB83-FA76EEE061DB}"/>
              </a:ext>
            </a:extLst>
          </p:cNvPr>
          <p:cNvGrpSpPr/>
          <p:nvPr userDrawn="1"/>
        </p:nvGrpSpPr>
        <p:grpSpPr>
          <a:xfrm rot="4552408">
            <a:off x="2855748" y="5154424"/>
            <a:ext cx="1373043" cy="1505052"/>
            <a:chOff x="8197139" y="3620986"/>
            <a:chExt cx="2250388" cy="246674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F5F4CAA-123C-D228-A0BF-DA9F9BC4D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2891442">
              <a:off x="8197139" y="4895062"/>
              <a:ext cx="1737475" cy="11926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1175FD7-1465-81D6-3F45-8DBCF85E9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1026410">
              <a:off x="8961793" y="3620986"/>
              <a:ext cx="1485734" cy="1019868"/>
            </a:xfrm>
            <a:prstGeom prst="rect">
              <a:avLst/>
            </a:prstGeom>
          </p:spPr>
        </p:pic>
      </p:grp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F40520B6-7B1A-CAA5-0E0F-21AD8C49DB39}"/>
              </a:ext>
            </a:extLst>
          </p:cNvPr>
          <p:cNvSpPr/>
          <p:nvPr userDrawn="1"/>
        </p:nvSpPr>
        <p:spPr>
          <a:xfrm rot="5400000">
            <a:off x="8583643" y="1819178"/>
            <a:ext cx="3407528" cy="2923510"/>
          </a:xfrm>
          <a:prstGeom prst="roundRect">
            <a:avLst>
              <a:gd name="adj" fmla="val 6047"/>
            </a:avLst>
          </a:prstGeom>
          <a:solidFill>
            <a:schemeClr val="dk1">
              <a:alpha val="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CF593227-BD32-AE8D-6CE6-D3F8A29654E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26306" y="1750696"/>
            <a:ext cx="2538510" cy="2944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300" b="0" i="0">
                <a:solidFill>
                  <a:srgbClr val="73B2D1"/>
                </a:solidFill>
                <a:latin typeface="Work Sans Medium" pitchFamily="2" charset="77"/>
              </a:defRPr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en-US" dirty="0"/>
              <a:t>Title here</a:t>
            </a:r>
          </a:p>
          <a:p>
            <a:pPr lvl="0"/>
            <a:endParaRPr lang="en-US" dirty="0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AE79EA71-3880-10D4-A873-477728FCDBD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26306" y="2061012"/>
            <a:ext cx="2538510" cy="1055748"/>
          </a:xfrm>
        </p:spPr>
        <p:txBody>
          <a:bodyPr>
            <a:noAutofit/>
          </a:bodyPr>
          <a:lstStyle>
            <a:lvl1pPr marL="179388" marR="0" indent="-179388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300" i="0"/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en-US" dirty="0"/>
              <a:t>Client Bullet Point</a:t>
            </a:r>
          </a:p>
          <a:p>
            <a:pPr marL="179388" marR="0" lvl="0" indent="-1793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Client Bullet Point</a:t>
            </a:r>
          </a:p>
          <a:p>
            <a:pPr marL="179388" marR="0" lvl="0" indent="-1793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Client Bullet Point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3" name="Text Placeholder 26">
            <a:extLst>
              <a:ext uri="{FF2B5EF4-FFF2-40B4-BE49-F238E27FC236}">
                <a16:creationId xmlns:a16="http://schemas.microsoft.com/office/drawing/2014/main" id="{17D1E6BF-E144-C7E7-BD2B-D3E52CA6E1B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26306" y="3286512"/>
            <a:ext cx="2538510" cy="29441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300" b="0" i="0">
                <a:solidFill>
                  <a:srgbClr val="73B2D1"/>
                </a:solidFill>
                <a:latin typeface="Work Sans Medium" pitchFamily="2" charset="77"/>
              </a:defRPr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en-US" dirty="0"/>
              <a:t>Title here</a:t>
            </a:r>
          </a:p>
          <a:p>
            <a:pPr lvl="0"/>
            <a:endParaRPr lang="en-US" dirty="0"/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43359AD3-0C77-A263-DB1F-AD50640C770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026306" y="3598508"/>
            <a:ext cx="2538510" cy="1055748"/>
          </a:xfrm>
        </p:spPr>
        <p:txBody>
          <a:bodyPr>
            <a:noAutofit/>
          </a:bodyPr>
          <a:lstStyle>
            <a:lvl1pPr marL="179388" marR="0" indent="-179388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300" i="0"/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en-US" dirty="0"/>
              <a:t>Client Bullet Point</a:t>
            </a:r>
          </a:p>
          <a:p>
            <a:pPr marL="179388" marR="0" lvl="0" indent="-1793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Client Bullet Point</a:t>
            </a:r>
          </a:p>
          <a:p>
            <a:pPr marL="179388" marR="0" lvl="0" indent="-179388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Client Bullet Point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3996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5D Net Zero Slide"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0">
            <a:extLst>
              <a:ext uri="{FF2B5EF4-FFF2-40B4-BE49-F238E27FC236}">
                <a16:creationId xmlns:a16="http://schemas.microsoft.com/office/drawing/2014/main" id="{317E994F-5A19-997E-B014-E1150C6669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04604" y="1498284"/>
            <a:ext cx="5285631" cy="499734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lang="en-US" dirty="0"/>
              <a:t>Copy</a:t>
            </a:r>
          </a:p>
        </p:txBody>
      </p:sp>
      <p:pic>
        <p:nvPicPr>
          <p:cNvPr id="4" name="Picture 3" descr="Waves crashing waves on a beach&#10;&#10;Description automatically generated">
            <a:extLst>
              <a:ext uri="{FF2B5EF4-FFF2-40B4-BE49-F238E27FC236}">
                <a16:creationId xmlns:a16="http://schemas.microsoft.com/office/drawing/2014/main" id="{25B80BE3-A4DA-509C-3040-C41AD6274D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498583" cy="685800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0A2A2D3-A676-22B7-A0CD-76C4D58F7E9F}"/>
              </a:ext>
            </a:extLst>
          </p:cNvPr>
          <p:cNvSpPr txBox="1">
            <a:spLocks/>
          </p:cNvSpPr>
          <p:nvPr userDrawn="1"/>
        </p:nvSpPr>
        <p:spPr>
          <a:xfrm>
            <a:off x="3104605" y="251600"/>
            <a:ext cx="816590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215900" algn="l"/>
              </a:tabLst>
              <a:defRPr sz="5500" b="0" i="0" kern="1200">
                <a:solidFill>
                  <a:schemeClr val="tx1"/>
                </a:solidFill>
                <a:latin typeface="Literata 12pt" pitchFamily="2" charset="0"/>
                <a:ea typeface="+mj-ea"/>
                <a:cs typeface="+mj-cs"/>
              </a:defRPr>
            </a:lvl1pPr>
          </a:lstStyle>
          <a:p>
            <a:r>
              <a:rPr lang="en-US" sz="5500" dirty="0"/>
              <a:t>About </a:t>
            </a:r>
            <a:r>
              <a:rPr lang="en-US" sz="5500" u="heavy" dirty="0">
                <a:uFill>
                  <a:solidFill>
                    <a:srgbClr val="73B2D1"/>
                  </a:solidFill>
                </a:uFill>
              </a:rPr>
              <a:t>5D Sustainability</a:t>
            </a:r>
            <a:endParaRPr lang="en-US" dirty="0"/>
          </a:p>
        </p:txBody>
      </p:sp>
      <p:pic>
        <p:nvPicPr>
          <p:cNvPr id="8" name="Picture 7" descr="A colorful logo with black background&#10;&#10;AI-generated content may be incorrect.">
            <a:extLst>
              <a:ext uri="{FF2B5EF4-FFF2-40B4-BE49-F238E27FC236}">
                <a16:creationId xmlns:a16="http://schemas.microsoft.com/office/drawing/2014/main" id="{E9786747-7077-936E-214E-2207752946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0371" y="513422"/>
            <a:ext cx="704458" cy="723040"/>
          </a:xfrm>
          <a:prstGeom prst="rect">
            <a:avLst/>
          </a:prstGeom>
        </p:spPr>
      </p:pic>
      <p:pic>
        <p:nvPicPr>
          <p:cNvPr id="11" name="Picture 1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A7C8512-22CD-155C-7B7F-A5364514DBD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8108" y="5460640"/>
            <a:ext cx="609562" cy="1034986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EF87A62-2403-231A-FDC7-6C9E46FB8404}"/>
              </a:ext>
            </a:extLst>
          </p:cNvPr>
          <p:cNvSpPr/>
          <p:nvPr/>
        </p:nvSpPr>
        <p:spPr>
          <a:xfrm>
            <a:off x="9695841" y="3841039"/>
            <a:ext cx="2054647" cy="1269743"/>
          </a:xfrm>
          <a:prstGeom prst="roundRect">
            <a:avLst>
              <a:gd name="adj" fmla="val 3639"/>
            </a:avLst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CB5BC3B-F5B4-A253-E821-3D0B9793776C}"/>
              </a:ext>
            </a:extLst>
          </p:cNvPr>
          <p:cNvSpPr/>
          <p:nvPr/>
        </p:nvSpPr>
        <p:spPr>
          <a:xfrm>
            <a:off x="9030086" y="5225883"/>
            <a:ext cx="2150860" cy="1269743"/>
          </a:xfrm>
          <a:prstGeom prst="roundRect">
            <a:avLst>
              <a:gd name="adj" fmla="val 3117"/>
            </a:avLst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7C355AF-EDF7-5754-75D0-9F00BE3516B6}"/>
              </a:ext>
            </a:extLst>
          </p:cNvPr>
          <p:cNvSpPr/>
          <p:nvPr/>
        </p:nvSpPr>
        <p:spPr>
          <a:xfrm>
            <a:off x="9369898" y="2456195"/>
            <a:ext cx="2094825" cy="1269743"/>
          </a:xfrm>
          <a:prstGeom prst="roundRect">
            <a:avLst>
              <a:gd name="adj" fmla="val 3650"/>
            </a:avLst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48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w We Work Slide"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664868E-6C83-AAAA-C595-2EB2A62EA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241" y="251600"/>
            <a:ext cx="8003805" cy="1325563"/>
          </a:xfrm>
        </p:spPr>
        <p:txBody>
          <a:bodyPr>
            <a:noAutofit/>
          </a:bodyPr>
          <a:lstStyle>
            <a:lvl1pPr marL="0" indent="0">
              <a:tabLst>
                <a:tab pos="215900" algn="l"/>
              </a:tabLst>
              <a:defRPr sz="5500" b="0" i="0">
                <a:latin typeface="Literata 12pt" pitchFamily="2" charset="0"/>
              </a:defRPr>
            </a:lvl1pPr>
          </a:lstStyle>
          <a:p>
            <a:r>
              <a:rPr lang="en-GB" dirty="0"/>
              <a:t>Click to edit Master</a:t>
            </a:r>
            <a:endParaRPr lang="en-US" dirty="0"/>
          </a:p>
        </p:txBody>
      </p:sp>
      <p:pic>
        <p:nvPicPr>
          <p:cNvPr id="2" name="Picture 1" descr="A colorful logo with black background&#10;&#10;AI-generated content may be incorrect.">
            <a:extLst>
              <a:ext uri="{FF2B5EF4-FFF2-40B4-BE49-F238E27FC236}">
                <a16:creationId xmlns:a16="http://schemas.microsoft.com/office/drawing/2014/main" id="{3CD24DDA-31C2-2B3E-120B-64591D8B09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0371" y="513422"/>
            <a:ext cx="704458" cy="723040"/>
          </a:xfrm>
          <a:prstGeom prst="rect">
            <a:avLst/>
          </a:prstGeom>
        </p:spPr>
      </p:pic>
      <p:pic>
        <p:nvPicPr>
          <p:cNvPr id="4" name="Picture 3" descr="A colorful logo with black background&#10;&#10;AI-generated content may be incorrect.">
            <a:extLst>
              <a:ext uri="{FF2B5EF4-FFF2-40B4-BE49-F238E27FC236}">
                <a16:creationId xmlns:a16="http://schemas.microsoft.com/office/drawing/2014/main" id="{BBBD8C40-15F2-78FC-C711-2FDAEEA5A5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6650" y="1385841"/>
            <a:ext cx="4447690" cy="4565015"/>
          </a:xfrm>
          <a:prstGeom prst="rect">
            <a:avLst/>
          </a:prstGeom>
        </p:spPr>
      </p:pic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918B74F3-B8B9-8AB1-C38B-A152B4E5D390}"/>
              </a:ext>
            </a:extLst>
          </p:cNvPr>
          <p:cNvSpPr txBox="1">
            <a:spLocks/>
          </p:cNvSpPr>
          <p:nvPr userDrawn="1"/>
        </p:nvSpPr>
        <p:spPr>
          <a:xfrm>
            <a:off x="7941488" y="3722574"/>
            <a:ext cx="3179758" cy="10960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Literat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300" dirty="0">
                <a:solidFill>
                  <a:srgbClr val="427CC2"/>
                </a:solidFill>
                <a:latin typeface="Work Sans" pitchFamily="2" charset="77"/>
              </a:rPr>
              <a:t>Stage 2</a:t>
            </a:r>
            <a:br>
              <a:rPr lang="en-GB" sz="2400" dirty="0">
                <a:latin typeface="Work Sans" pitchFamily="2" charset="77"/>
              </a:rPr>
            </a:br>
            <a:r>
              <a:rPr lang="en-GB" dirty="0"/>
              <a:t>Decode</a:t>
            </a:r>
          </a:p>
          <a:p>
            <a:pPr>
              <a:lnSpc>
                <a:spcPct val="100000"/>
              </a:lnSpc>
            </a:pPr>
            <a:r>
              <a:rPr lang="en-GB" sz="1300" dirty="0">
                <a:latin typeface="Work Sans" pitchFamily="2" charset="77"/>
              </a:rPr>
              <a:t>Understand your current state, identify gaps, and gain clear insights</a:t>
            </a:r>
            <a:endParaRPr lang="en-US" dirty="0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E1503C4D-2466-72DD-E0DD-8DB535BBFA4A}"/>
              </a:ext>
            </a:extLst>
          </p:cNvPr>
          <p:cNvSpPr txBox="1">
            <a:spLocks/>
          </p:cNvSpPr>
          <p:nvPr userDrawn="1"/>
        </p:nvSpPr>
        <p:spPr>
          <a:xfrm>
            <a:off x="5900495" y="5453403"/>
            <a:ext cx="3789359" cy="10960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Literat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300" dirty="0">
                <a:solidFill>
                  <a:srgbClr val="634C80"/>
                </a:solidFill>
                <a:latin typeface="Work Sans" pitchFamily="2" charset="77"/>
              </a:rPr>
              <a:t>Stage 3</a:t>
            </a:r>
            <a:br>
              <a:rPr lang="en-GB" sz="2400" dirty="0">
                <a:latin typeface="Work Sans" pitchFamily="2" charset="77"/>
              </a:rPr>
            </a:br>
            <a:r>
              <a:rPr lang="en-GB" dirty="0"/>
              <a:t>Design</a:t>
            </a:r>
          </a:p>
          <a:p>
            <a:pPr>
              <a:lnSpc>
                <a:spcPct val="100000"/>
              </a:lnSpc>
            </a:pPr>
            <a:r>
              <a:rPr lang="en-GB" sz="1300" dirty="0">
                <a:latin typeface="Work Sans" pitchFamily="2" charset="77"/>
              </a:rPr>
              <a:t>Continuous improvement, celebrating</a:t>
            </a:r>
            <a:br>
              <a:rPr lang="en-GB" sz="1300" dirty="0">
                <a:latin typeface="Work Sans" pitchFamily="2" charset="77"/>
              </a:rPr>
            </a:br>
            <a:r>
              <a:rPr lang="en-GB" sz="1300" dirty="0">
                <a:latin typeface="Work Sans" pitchFamily="2" charset="77"/>
              </a:rPr>
              <a:t>successes along the way</a:t>
            </a:r>
            <a:endParaRPr lang="en-US" dirty="0"/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7CC7706F-7E0F-DA58-CFFF-193C6B42F42A}"/>
              </a:ext>
            </a:extLst>
          </p:cNvPr>
          <p:cNvSpPr txBox="1">
            <a:spLocks/>
          </p:cNvSpPr>
          <p:nvPr userDrawn="1"/>
        </p:nvSpPr>
        <p:spPr>
          <a:xfrm>
            <a:off x="814168" y="3744346"/>
            <a:ext cx="3070901" cy="10960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Literat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GB" sz="1300" dirty="0">
                <a:solidFill>
                  <a:srgbClr val="73B2D1"/>
                </a:solidFill>
                <a:latin typeface="Work Sans" pitchFamily="2" charset="77"/>
              </a:rPr>
              <a:t>Stage 4</a:t>
            </a:r>
            <a:br>
              <a:rPr lang="en-GB" sz="2400" dirty="0">
                <a:latin typeface="Work Sans" pitchFamily="2" charset="77"/>
              </a:rPr>
            </a:br>
            <a:r>
              <a:rPr lang="en-GB" dirty="0"/>
              <a:t>Deliver</a:t>
            </a:r>
          </a:p>
          <a:p>
            <a:pPr algn="r">
              <a:lnSpc>
                <a:spcPct val="100000"/>
              </a:lnSpc>
            </a:pPr>
            <a:r>
              <a:rPr lang="en-GB" sz="1300" dirty="0">
                <a:latin typeface="Work Sans" pitchFamily="2" charset="77"/>
              </a:rPr>
              <a:t>Practical reduction solutions that drive value and sustainable growth</a:t>
            </a:r>
            <a:endParaRPr lang="en-US" dirty="0"/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96D9B226-21B6-FB20-1742-3DC993F7B7AA}"/>
              </a:ext>
            </a:extLst>
          </p:cNvPr>
          <p:cNvSpPr txBox="1">
            <a:spLocks/>
          </p:cNvSpPr>
          <p:nvPr userDrawn="1"/>
        </p:nvSpPr>
        <p:spPr>
          <a:xfrm>
            <a:off x="1437790" y="1806689"/>
            <a:ext cx="3070901" cy="10960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Literat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GB" sz="1300" dirty="0">
                <a:solidFill>
                  <a:srgbClr val="7BD167"/>
                </a:solidFill>
                <a:latin typeface="Work Sans" pitchFamily="2" charset="77"/>
              </a:rPr>
              <a:t>Stage 5</a:t>
            </a:r>
            <a:br>
              <a:rPr lang="en-GB" sz="2400" dirty="0">
                <a:solidFill>
                  <a:srgbClr val="7BD167"/>
                </a:solidFill>
                <a:latin typeface="Work Sans" pitchFamily="2" charset="77"/>
              </a:rPr>
            </a:br>
            <a:r>
              <a:rPr lang="en-GB" dirty="0"/>
              <a:t>Do Again</a:t>
            </a:r>
          </a:p>
          <a:p>
            <a:pPr algn="r">
              <a:lnSpc>
                <a:spcPct val="100000"/>
              </a:lnSpc>
            </a:pPr>
            <a:r>
              <a:rPr lang="en-GB" sz="1300" dirty="0">
                <a:latin typeface="Work Sans" pitchFamily="2" charset="77"/>
              </a:rPr>
              <a:t>Practical reduction solutions that drive value and sustainable growth</a:t>
            </a:r>
            <a:endParaRPr lang="en-US" dirty="0"/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EECD028A-71B3-A515-DB25-C95FB8264778}"/>
              </a:ext>
            </a:extLst>
          </p:cNvPr>
          <p:cNvSpPr txBox="1">
            <a:spLocks/>
          </p:cNvSpPr>
          <p:nvPr userDrawn="1"/>
        </p:nvSpPr>
        <p:spPr>
          <a:xfrm>
            <a:off x="6683486" y="1029135"/>
            <a:ext cx="3179758" cy="10960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Literat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300" dirty="0">
                <a:solidFill>
                  <a:srgbClr val="FF5866"/>
                </a:solidFill>
                <a:latin typeface="Work Sans" pitchFamily="2" charset="77"/>
              </a:rPr>
              <a:t>Stage 1</a:t>
            </a:r>
            <a:br>
              <a:rPr lang="en-GB" sz="2400" dirty="0">
                <a:latin typeface="Work Sans" pitchFamily="2" charset="77"/>
              </a:rPr>
            </a:br>
            <a:r>
              <a:rPr lang="en-GB" dirty="0"/>
              <a:t>Discuss</a:t>
            </a:r>
          </a:p>
          <a:p>
            <a:pPr>
              <a:lnSpc>
                <a:spcPct val="100000"/>
              </a:lnSpc>
            </a:pPr>
            <a:r>
              <a:rPr lang="en-GB" sz="1300" dirty="0">
                <a:latin typeface="Work Sans" pitchFamily="2" charset="77"/>
              </a:rPr>
              <a:t>We listen deeply to understand your needs and sustainability goals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272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y 5D Slide"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E46F6397-EA79-44CA-F010-DCDCF2C44E7B}"/>
              </a:ext>
            </a:extLst>
          </p:cNvPr>
          <p:cNvSpPr/>
          <p:nvPr userDrawn="1"/>
        </p:nvSpPr>
        <p:spPr>
          <a:xfrm>
            <a:off x="8791585" y="4832679"/>
            <a:ext cx="3000782" cy="1306864"/>
          </a:xfrm>
          <a:prstGeom prst="roundRect">
            <a:avLst>
              <a:gd name="adj" fmla="val 6619"/>
            </a:avLst>
          </a:prstGeom>
          <a:solidFill>
            <a:schemeClr val="dk1">
              <a:alpha val="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E4992E7F-C2B1-0268-7640-0F60F33A9B3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865726" y="5856792"/>
            <a:ext cx="3052501" cy="21358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700" i="0"/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en-US" dirty="0"/>
              <a:t>Role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D0D6BC22-5A59-A0E3-58A7-FE4FDF5B942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865726" y="5724208"/>
            <a:ext cx="3052542" cy="213583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latin typeface="Literata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000" dirty="0">
                <a:uFill>
                  <a:solidFill>
                    <a:schemeClr val="bg1"/>
                  </a:solidFill>
                </a:uFill>
              </a:rPr>
              <a:t>Nick White</a:t>
            </a:r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664868E-6C83-AAAA-C595-2EB2A62EA7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9241" y="251600"/>
            <a:ext cx="8003805" cy="1325563"/>
          </a:xfrm>
        </p:spPr>
        <p:txBody>
          <a:bodyPr>
            <a:noAutofit/>
          </a:bodyPr>
          <a:lstStyle>
            <a:lvl1pPr marL="0" indent="0">
              <a:tabLst>
                <a:tab pos="215900" algn="l"/>
              </a:tabLst>
              <a:defRPr sz="5500" b="0" i="0">
                <a:latin typeface="Literata 12pt" pitchFamily="2" charset="0"/>
              </a:defRPr>
            </a:lvl1pPr>
          </a:lstStyle>
          <a:p>
            <a:r>
              <a:rPr lang="en-US" dirty="0"/>
              <a:t>Why </a:t>
            </a:r>
            <a:r>
              <a:rPr lang="en-US" u="heavy" dirty="0">
                <a:uFill>
                  <a:solidFill>
                    <a:srgbClr val="73B2D1"/>
                  </a:solidFill>
                </a:uFill>
              </a:rPr>
              <a:t>5D Net Zero?</a:t>
            </a:r>
            <a:endParaRPr lang="en-US" dirty="0"/>
          </a:p>
        </p:txBody>
      </p:sp>
      <p:pic>
        <p:nvPicPr>
          <p:cNvPr id="2" name="Picture 1" descr="A colorful logo with black background&#10;&#10;AI-generated content may be incorrect.">
            <a:extLst>
              <a:ext uri="{FF2B5EF4-FFF2-40B4-BE49-F238E27FC236}">
                <a16:creationId xmlns:a16="http://schemas.microsoft.com/office/drawing/2014/main" id="{3CD24DDA-31C2-2B3E-120B-64591D8B09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0371" y="513422"/>
            <a:ext cx="704458" cy="723040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37DEEB19-CF0C-CFB5-1F35-DF3595E475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65727" y="4939963"/>
            <a:ext cx="3052542" cy="718057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latin typeface="Literata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00" dirty="0">
                <a:uFill>
                  <a:solidFill>
                    <a:schemeClr val="bg1"/>
                  </a:solidFill>
                </a:uFill>
              </a:rPr>
              <a:t>“When working with 5D Sustainability, </a:t>
            </a:r>
            <a:br>
              <a:rPr lang="en-US" sz="1000" dirty="0">
                <a:uFill>
                  <a:solidFill>
                    <a:schemeClr val="bg1"/>
                  </a:solidFill>
                </a:uFill>
              </a:rPr>
            </a:br>
            <a:r>
              <a:rPr lang="en-US" sz="1000" dirty="0">
                <a:uFill>
                  <a:solidFill>
                    <a:schemeClr val="bg1"/>
                  </a:solidFill>
                </a:uFill>
              </a:rPr>
              <a:t>the process was made simple and has helped CTG UK develop a carbon reduction plan </a:t>
            </a:r>
            <a:br>
              <a:rPr lang="en-US" sz="1000" dirty="0">
                <a:uFill>
                  <a:solidFill>
                    <a:schemeClr val="bg1"/>
                  </a:solidFill>
                </a:uFill>
              </a:rPr>
            </a:br>
            <a:r>
              <a:rPr lang="en-US" sz="1000" dirty="0">
                <a:uFill>
                  <a:solidFill>
                    <a:schemeClr val="bg1"/>
                  </a:solidFill>
                </a:uFill>
              </a:rPr>
              <a:t>to reach our net zero ambitions”</a:t>
            </a:r>
            <a:endParaRPr lang="en-GB" dirty="0"/>
          </a:p>
          <a:p>
            <a:pPr lvl="0"/>
            <a:endParaRPr lang="en-GB" dirty="0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95C1831F-1DED-B5D3-CE8A-76D5DF9CEE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6958" y="3060439"/>
            <a:ext cx="3713159" cy="664894"/>
          </a:xfrm>
        </p:spPr>
        <p:txBody>
          <a:bodyPr>
            <a:noAutofit/>
          </a:bodyPr>
          <a:lstStyle>
            <a:lvl1pPr marL="0" indent="0">
              <a:buNone/>
              <a:defRPr sz="3300"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People-led</a:t>
            </a:r>
          </a:p>
          <a:p>
            <a:pPr lvl="0"/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388E8C9-307E-9CDC-0B3A-9D5AAC4EF3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91584" y="2066668"/>
            <a:ext cx="855792" cy="8203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C258364-D8DA-CE2C-5F88-817DBB94F51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4093" y="2066670"/>
            <a:ext cx="847040" cy="81418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A669AB5-3330-4F73-A271-425EC63B164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77460" y="2066668"/>
            <a:ext cx="726950" cy="838543"/>
          </a:xfrm>
          <a:prstGeom prst="rect">
            <a:avLst/>
          </a:prstGeom>
        </p:spPr>
      </p:pic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42360D3-A1E7-3D5B-CB2C-93BD57B2DED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07002" y="3060439"/>
            <a:ext cx="3602208" cy="664894"/>
          </a:xfrm>
        </p:spPr>
        <p:txBody>
          <a:bodyPr>
            <a:noAutofit/>
          </a:bodyPr>
          <a:lstStyle>
            <a:lvl1pPr marL="0" indent="0">
              <a:buNone/>
              <a:defRPr sz="3300"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Credible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93EE29A-F2F1-3E1C-7BA1-7B2589F28C0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701519" y="3060439"/>
            <a:ext cx="3223522" cy="664894"/>
          </a:xfrm>
        </p:spPr>
        <p:txBody>
          <a:bodyPr>
            <a:noAutofit/>
          </a:bodyPr>
          <a:lstStyle>
            <a:lvl1pPr marL="0" indent="0">
              <a:buNone/>
              <a:defRPr sz="3300"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Hands-on</a:t>
            </a:r>
          </a:p>
          <a:p>
            <a:pPr lvl="0"/>
            <a:endParaRPr lang="en-GB" dirty="0"/>
          </a:p>
        </p:txBody>
      </p:sp>
      <p:sp>
        <p:nvSpPr>
          <p:cNvPr id="26" name="Text Placeholder 26">
            <a:extLst>
              <a:ext uri="{FF2B5EF4-FFF2-40B4-BE49-F238E27FC236}">
                <a16:creationId xmlns:a16="http://schemas.microsoft.com/office/drawing/2014/main" id="{367C4328-0E79-7E39-6465-B3C790E503A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2788" y="4939963"/>
            <a:ext cx="3726908" cy="79027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300" i="1"/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en-US" dirty="0"/>
              <a:t>Have carried out an analysis before? </a:t>
            </a:r>
            <a:br>
              <a:rPr lang="en-US" dirty="0"/>
            </a:br>
            <a:r>
              <a:rPr lang="en-US" dirty="0"/>
              <a:t>What do you know about sustainability? Where do your ambitions lie?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02BD6A06-5417-622C-CF89-43FCB071B1B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62787" y="4016501"/>
            <a:ext cx="3705225" cy="71805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300" i="0"/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en-US" dirty="0"/>
              <a:t>We understand your real-world challenges and meet you where you are on your sustainability journey.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204CF13-C0C2-0B52-5E6D-A6D7577DE37F}"/>
              </a:ext>
            </a:extLst>
          </p:cNvPr>
          <p:cNvCxnSpPr>
            <a:cxnSpLocks/>
          </p:cNvCxnSpPr>
          <p:nvPr userDrawn="1"/>
        </p:nvCxnSpPr>
        <p:spPr>
          <a:xfrm>
            <a:off x="4144094" y="1857764"/>
            <a:ext cx="0" cy="4602671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10E47CF-6D99-3424-9B97-4F0B31825CEA}"/>
              </a:ext>
            </a:extLst>
          </p:cNvPr>
          <p:cNvCxnSpPr>
            <a:cxnSpLocks/>
          </p:cNvCxnSpPr>
          <p:nvPr userDrawn="1"/>
        </p:nvCxnSpPr>
        <p:spPr>
          <a:xfrm>
            <a:off x="8474976" y="1857764"/>
            <a:ext cx="0" cy="4602671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Text Placeholder 26">
            <a:extLst>
              <a:ext uri="{FF2B5EF4-FFF2-40B4-BE49-F238E27FC236}">
                <a16:creationId xmlns:a16="http://schemas.microsoft.com/office/drawing/2014/main" id="{6CA8B386-7F24-A301-A525-8883BAA2F3D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07003" y="4939963"/>
            <a:ext cx="3726908" cy="79027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300" i="1"/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en-US" dirty="0"/>
              <a:t>Examples of how these standards matter.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6CFC80F1-EF35-21E0-1F1A-41E44994D2E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507002" y="4016501"/>
            <a:ext cx="3705225" cy="71805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300" i="0"/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en-US" dirty="0"/>
              <a:t>ISO 14065 assured with rigorous standards, so you can act and report with confidence.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798EEA63-4721-AB15-A653-4AEAC0EBEFD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701520" y="4016501"/>
            <a:ext cx="3216748" cy="71805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300" i="0"/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en-US" dirty="0"/>
              <a:t>More than consultants, we’re your partners in progress, supporting you every step of the way.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5526B114-684D-D359-1D38-D4BEDADDADC0}"/>
              </a:ext>
            </a:extLst>
          </p:cNvPr>
          <p:cNvCxnSpPr>
            <a:cxnSpLocks/>
          </p:cNvCxnSpPr>
          <p:nvPr userDrawn="1"/>
        </p:nvCxnSpPr>
        <p:spPr>
          <a:xfrm flipH="1">
            <a:off x="8964517" y="5644474"/>
            <a:ext cx="2597563" cy="0"/>
          </a:xfrm>
          <a:prstGeom prst="line">
            <a:avLst/>
          </a:prstGeom>
          <a:ln w="9525">
            <a:solidFill>
              <a:schemeClr val="tx1">
                <a:alpha val="2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0520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 Slide"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26">
            <a:extLst>
              <a:ext uri="{FF2B5EF4-FFF2-40B4-BE49-F238E27FC236}">
                <a16:creationId xmlns:a16="http://schemas.microsoft.com/office/drawing/2014/main" id="{8B79B2A2-C0CC-B125-3883-D06454CEA0F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62787" y="4876714"/>
            <a:ext cx="3705225" cy="1583721"/>
          </a:xfrm>
        </p:spPr>
        <p:txBody>
          <a:bodyPr>
            <a:noAutofit/>
          </a:bodyPr>
          <a:lstStyle>
            <a:lvl1pPr marL="177800" marR="0" indent="-1778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300" i="0"/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marL="177800" indent="-177800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300" dirty="0">
                <a:latin typeface="Work Sans" pitchFamily="2" charset="77"/>
              </a:rPr>
              <a:t>Regulatory Compliance &amp; Reporting </a:t>
            </a:r>
          </a:p>
          <a:p>
            <a:pPr marL="177800" indent="-177800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300" dirty="0">
                <a:latin typeface="Work Sans" pitchFamily="2" charset="77"/>
              </a:rPr>
              <a:t>Carbon &amp; Energy Reporting </a:t>
            </a:r>
          </a:p>
          <a:p>
            <a:pPr marL="177800" indent="-177800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300" dirty="0">
                <a:latin typeface="Work Sans" pitchFamily="2" charset="77"/>
              </a:rPr>
              <a:t>Social Impact &amp; Performance Reporting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3B6EE66-4C00-701C-EB8D-77D5B904948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69557" y="3011262"/>
            <a:ext cx="3730625" cy="94297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300"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Compliance</a:t>
            </a:r>
            <a:br>
              <a:rPr lang="en-GB" dirty="0"/>
            </a:br>
            <a:r>
              <a:rPr lang="en-GB" dirty="0"/>
              <a:t>&amp; Reporting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664868E-6C83-AAAA-C595-2EB2A62EA7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9241" y="251600"/>
            <a:ext cx="8003805" cy="1325563"/>
          </a:xfrm>
        </p:spPr>
        <p:txBody>
          <a:bodyPr>
            <a:noAutofit/>
          </a:bodyPr>
          <a:lstStyle>
            <a:lvl1pPr marL="0" indent="0">
              <a:tabLst>
                <a:tab pos="215900" algn="l"/>
              </a:tabLst>
              <a:defRPr sz="5500" b="0" i="0">
                <a:latin typeface="Literata 12pt" pitchFamily="2" charset="0"/>
              </a:defRPr>
            </a:lvl1pPr>
          </a:lstStyle>
          <a:p>
            <a:r>
              <a:rPr lang="en-US" dirty="0"/>
              <a:t>Our </a:t>
            </a:r>
            <a:r>
              <a:rPr lang="en-US" u="heavy" dirty="0">
                <a:uFill>
                  <a:solidFill>
                    <a:srgbClr val="73B2D1"/>
                  </a:solidFill>
                </a:uFill>
              </a:rPr>
              <a:t>Services</a:t>
            </a:r>
            <a:endParaRPr lang="en-US" dirty="0"/>
          </a:p>
        </p:txBody>
      </p:sp>
      <p:pic>
        <p:nvPicPr>
          <p:cNvPr id="2" name="Picture 1" descr="A colorful logo with black background&#10;&#10;AI-generated content may be incorrect.">
            <a:extLst>
              <a:ext uri="{FF2B5EF4-FFF2-40B4-BE49-F238E27FC236}">
                <a16:creationId xmlns:a16="http://schemas.microsoft.com/office/drawing/2014/main" id="{3CD24DDA-31C2-2B3E-120B-64591D8B09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0371" y="513422"/>
            <a:ext cx="704458" cy="723040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204CF13-C0C2-0B52-5E6D-A6D7577DE37F}"/>
              </a:ext>
            </a:extLst>
          </p:cNvPr>
          <p:cNvCxnSpPr>
            <a:cxnSpLocks/>
          </p:cNvCxnSpPr>
          <p:nvPr userDrawn="1"/>
        </p:nvCxnSpPr>
        <p:spPr>
          <a:xfrm>
            <a:off x="4144094" y="1857764"/>
            <a:ext cx="0" cy="4602671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10E47CF-6D99-3424-9B97-4F0B31825CEA}"/>
              </a:ext>
            </a:extLst>
          </p:cNvPr>
          <p:cNvCxnSpPr>
            <a:cxnSpLocks/>
          </p:cNvCxnSpPr>
          <p:nvPr userDrawn="1"/>
        </p:nvCxnSpPr>
        <p:spPr>
          <a:xfrm>
            <a:off x="8474976" y="1857764"/>
            <a:ext cx="0" cy="4602671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EB413E20-6B18-7133-3C33-C8EFA38881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96304" y="2060491"/>
            <a:ext cx="678726" cy="836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3A40F6E-E5B6-22DE-D7B0-D189B9018FA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82248" y="2001807"/>
            <a:ext cx="1029461" cy="8951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F08160-BAD3-F501-805B-39175052C79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91584" y="2060491"/>
            <a:ext cx="934912" cy="836500"/>
          </a:xfrm>
          <a:prstGeom prst="rect">
            <a:avLst/>
          </a:prstGeom>
        </p:spPr>
      </p:pic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2D5C35B2-59DA-FB11-FE93-600FB97ECDF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07002" y="3011261"/>
            <a:ext cx="3730625" cy="94297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300"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Strategy</a:t>
            </a:r>
            <a:br>
              <a:rPr lang="en-GB" dirty="0"/>
            </a:br>
            <a:r>
              <a:rPr lang="en-GB" dirty="0"/>
              <a:t>&amp; Certification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6AD027D2-CF75-EA31-83E3-CEAF775F22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701520" y="3011261"/>
            <a:ext cx="3334694" cy="94297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3300"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Support</a:t>
            </a:r>
            <a:br>
              <a:rPr lang="en-GB" dirty="0"/>
            </a:br>
            <a:r>
              <a:rPr lang="en-GB" dirty="0"/>
              <a:t>&amp; Guidance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41D33EFE-2057-ED02-13AF-60A8A23D57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76330" y="4145973"/>
            <a:ext cx="2622550" cy="381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73B2D1"/>
                </a:solidFill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Giving Clarity</a:t>
            </a: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8A18653B-CDFF-E0AA-BAB4-CDAA62AD26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13775" y="4140591"/>
            <a:ext cx="2622550" cy="381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73B2D1"/>
                </a:solidFill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Inspiring Action</a:t>
            </a:r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489D6741-09C5-BA37-8153-0F77017B66F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715694" y="4140589"/>
            <a:ext cx="2622550" cy="381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73B2D1"/>
                </a:solidFill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Enabling Impact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1D0F75B1-E551-3964-A12B-0FB887A558D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07002" y="4876714"/>
            <a:ext cx="3705225" cy="1583721"/>
          </a:xfrm>
        </p:spPr>
        <p:txBody>
          <a:bodyPr>
            <a:noAutofit/>
          </a:bodyPr>
          <a:lstStyle>
            <a:lvl1pPr marL="177800" marR="0" indent="-1778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300" i="0"/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marL="177800" indent="-177800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300" dirty="0">
                <a:latin typeface="Work Sans" pitchFamily="2" charset="77"/>
              </a:rPr>
              <a:t>Sustainability, ESG Strategy &amp; Climate Action Plans </a:t>
            </a:r>
          </a:p>
          <a:p>
            <a:pPr marL="177800" indent="-177800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300" dirty="0">
                <a:latin typeface="Work Sans" pitchFamily="2" charset="77"/>
              </a:rPr>
              <a:t>Certification &amp; Standards Support</a:t>
            </a:r>
          </a:p>
          <a:p>
            <a:pPr marL="1778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300" dirty="0">
                <a:latin typeface="Work Sans" pitchFamily="2" charset="77"/>
              </a:rPr>
              <a:t>Funding &amp; Resource Strategy</a:t>
            </a:r>
            <a:endParaRPr lang="en-US" sz="1300" dirty="0"/>
          </a:p>
          <a:p>
            <a:pPr marL="177800" indent="-177800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GB" sz="1300" dirty="0">
              <a:latin typeface="Work Sans" pitchFamily="2" charset="77"/>
            </a:endParaRPr>
          </a:p>
        </p:txBody>
      </p:sp>
      <p:sp>
        <p:nvSpPr>
          <p:cNvPr id="46" name="Text Placeholder 26">
            <a:extLst>
              <a:ext uri="{FF2B5EF4-FFF2-40B4-BE49-F238E27FC236}">
                <a16:creationId xmlns:a16="http://schemas.microsoft.com/office/drawing/2014/main" id="{458DA25A-94BA-426F-D8A7-8CAB07502A3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701521" y="4876714"/>
            <a:ext cx="3334694" cy="1583721"/>
          </a:xfrm>
        </p:spPr>
        <p:txBody>
          <a:bodyPr>
            <a:noAutofit/>
          </a:bodyPr>
          <a:lstStyle>
            <a:lvl1pPr marL="177800" marR="0" indent="-1778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300" i="0"/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marL="177800" indent="-177800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300" dirty="0">
                <a:latin typeface="Work Sans" pitchFamily="2" charset="77"/>
              </a:rPr>
              <a:t>Ongoing Expertise &amp; Advisory</a:t>
            </a:r>
          </a:p>
          <a:p>
            <a:pPr marL="177800" indent="-177800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300" dirty="0">
                <a:latin typeface="Work Sans" pitchFamily="2" charset="77"/>
              </a:rPr>
              <a:t>Offsets &amp; SDG Alignment</a:t>
            </a:r>
          </a:p>
          <a:p>
            <a:pPr marL="1778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300" dirty="0">
                <a:latin typeface="Work Sans" pitchFamily="2" charset="77"/>
              </a:rPr>
              <a:t>Training &amp; Capacity Building</a:t>
            </a:r>
          </a:p>
          <a:p>
            <a:pPr marL="1778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300" dirty="0">
                <a:latin typeface="Work Sans" pitchFamily="2" charset="77"/>
              </a:rPr>
              <a:t>Stakeholder Engagement</a:t>
            </a:r>
            <a:br>
              <a:rPr lang="en-GB" sz="1300" dirty="0">
                <a:latin typeface="Work Sans" pitchFamily="2" charset="77"/>
              </a:rPr>
            </a:br>
            <a:r>
              <a:rPr lang="en-GB" sz="1300" dirty="0">
                <a:latin typeface="Work Sans" pitchFamily="2" charset="77"/>
              </a:rPr>
              <a:t>&amp; Communication</a:t>
            </a:r>
            <a:endParaRPr lang="en-US" sz="1300" dirty="0"/>
          </a:p>
          <a:p>
            <a:pPr marL="177800" indent="-177800">
              <a:lnSpc>
                <a:spcPct val="100000"/>
              </a:lnSpc>
              <a:spcBef>
                <a:spcPts val="4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GB" sz="1300" dirty="0">
              <a:latin typeface="Work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4536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ur Team Slide"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8B55128-D36B-AB99-D7A6-1D89F2C70E76}"/>
              </a:ext>
            </a:extLst>
          </p:cNvPr>
          <p:cNvSpPr/>
          <p:nvPr userDrawn="1"/>
        </p:nvSpPr>
        <p:spPr>
          <a:xfrm>
            <a:off x="4324420" y="1708778"/>
            <a:ext cx="3415714" cy="1822450"/>
          </a:xfrm>
          <a:prstGeom prst="roundRect">
            <a:avLst>
              <a:gd name="adj" fmla="val 3336"/>
            </a:avLst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4DC3E280-996D-D89F-6A47-C526AA26DA8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232626" y="3631847"/>
            <a:ext cx="3704846" cy="6737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>
                <a:latin typeface="Literata" pitchFamily="2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GB" dirty="0"/>
              <a:t>Charlotte Bassett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13DAA39C-A447-3C4E-2484-9064B8ED2BD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235166" y="4300549"/>
            <a:ext cx="3705225" cy="9144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300"/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>
              <a:lnSpc>
                <a:spcPct val="100000"/>
              </a:lnSpc>
            </a:pPr>
            <a:r>
              <a:rPr lang="en-GB" sz="1300" dirty="0">
                <a:latin typeface="Work Sans" pitchFamily="2" charset="77"/>
              </a:rPr>
              <a:t>Charlotte uses data-driven insights to </a:t>
            </a:r>
            <a:br>
              <a:rPr lang="en-GB" sz="1300" dirty="0">
                <a:latin typeface="Work Sans" pitchFamily="2" charset="77"/>
              </a:rPr>
            </a:br>
            <a:r>
              <a:rPr lang="en-GB" sz="1300" dirty="0">
                <a:latin typeface="Work Sans" pitchFamily="2" charset="77"/>
              </a:rPr>
              <a:t>help organisations embed sustainability into their core business strategies.</a:t>
            </a:r>
            <a:endParaRPr lang="en-GB" sz="1300" i="1" dirty="0">
              <a:latin typeface="Work Sans" pitchFamily="2" charset="77"/>
            </a:endParaRPr>
          </a:p>
        </p:txBody>
      </p:sp>
      <p:sp>
        <p:nvSpPr>
          <p:cNvPr id="34" name="Text Placeholder 24">
            <a:extLst>
              <a:ext uri="{FF2B5EF4-FFF2-40B4-BE49-F238E27FC236}">
                <a16:creationId xmlns:a16="http://schemas.microsoft.com/office/drawing/2014/main" id="{86707476-7C2F-FB6B-9FFE-2C1D65B7B7B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34896" y="3985393"/>
            <a:ext cx="3713163" cy="187347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73B2D1"/>
                </a:solidFill>
                <a:latin typeface="Literata" pitchFamily="2" charset="0"/>
              </a:defRPr>
            </a:lvl1pPr>
            <a:lvl2pPr>
              <a:defRPr sz="1400">
                <a:latin typeface="Literata" pitchFamily="2" charset="0"/>
              </a:defRPr>
            </a:lvl2pPr>
            <a:lvl3pPr>
              <a:defRPr sz="1400">
                <a:latin typeface="Literata" pitchFamily="2" charset="0"/>
              </a:defRPr>
            </a:lvl3pPr>
            <a:lvl4pPr>
              <a:defRPr sz="1400">
                <a:latin typeface="Literata" pitchFamily="2" charset="0"/>
              </a:defRPr>
            </a:lvl4pPr>
            <a:lvl5pPr>
              <a:defRPr sz="1400">
                <a:latin typeface="Literata" pitchFamily="2" charset="0"/>
              </a:defRPr>
            </a:lvl5pPr>
          </a:lstStyle>
          <a:p>
            <a:pPr lvl="0"/>
            <a:r>
              <a:rPr lang="en-US" dirty="0"/>
              <a:t>Carbon &amp; Sustainability Executive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3E1F222B-21C4-5FD1-CC41-F7D958B39E0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57717" y="3636963"/>
            <a:ext cx="3704846" cy="6737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>
                <a:latin typeface="Literata" pitchFamily="2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GB" dirty="0"/>
              <a:t>Mike Jones</a:t>
            </a:r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F4D93C36-946D-CD92-0715-42AC5C77A62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60257" y="4305665"/>
            <a:ext cx="3705225" cy="9144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300"/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>
              <a:lnSpc>
                <a:spcPct val="100000"/>
              </a:lnSpc>
            </a:pPr>
            <a:r>
              <a:rPr lang="en-GB" sz="1300" dirty="0">
                <a:latin typeface="Work Sans" pitchFamily="2" charset="77"/>
              </a:rPr>
              <a:t>Mike drives our strategic impact and growth in sustainability and social innovation while leading the team.</a:t>
            </a:r>
            <a:endParaRPr lang="en-GB" sz="1300" i="1" dirty="0">
              <a:latin typeface="Work Sans" pitchFamily="2" charset="77"/>
            </a:endParaRP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CEC4FC6B-2F53-5F67-D3E4-C858B49DAF0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49049" y="3991413"/>
            <a:ext cx="3713163" cy="187347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73B2D1"/>
                </a:solidFill>
                <a:latin typeface="Literata" pitchFamily="2" charset="0"/>
              </a:defRPr>
            </a:lvl1pPr>
            <a:lvl2pPr>
              <a:defRPr sz="1400">
                <a:latin typeface="Literata" pitchFamily="2" charset="0"/>
              </a:defRPr>
            </a:lvl2pPr>
            <a:lvl3pPr>
              <a:defRPr sz="1400">
                <a:latin typeface="Literata" pitchFamily="2" charset="0"/>
              </a:defRPr>
            </a:lvl3pPr>
            <a:lvl4pPr>
              <a:defRPr sz="1400">
                <a:latin typeface="Literata" pitchFamily="2" charset="0"/>
              </a:defRPr>
            </a:lvl4pPr>
            <a:lvl5pPr>
              <a:defRPr sz="1400">
                <a:latin typeface="Literata" pitchFamily="2" charset="0"/>
              </a:defRPr>
            </a:lvl5pPr>
          </a:lstStyle>
          <a:p>
            <a:pPr lvl="0"/>
            <a:r>
              <a:rPr lang="en-US" dirty="0"/>
              <a:t>Chief Executive Officer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E8B00F95-FB0C-CFBB-652D-0FB6C3C687A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46779" y="3637867"/>
            <a:ext cx="3704846" cy="46780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>
                <a:latin typeface="Literata" pitchFamily="2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GB" dirty="0"/>
              <a:t>Mark Lebus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664868E-6C83-AAAA-C595-2EB2A62EA7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9241" y="251600"/>
            <a:ext cx="7472243" cy="1325563"/>
          </a:xfrm>
        </p:spPr>
        <p:txBody>
          <a:bodyPr>
            <a:noAutofit/>
          </a:bodyPr>
          <a:lstStyle>
            <a:lvl1pPr marL="0" indent="0">
              <a:tabLst>
                <a:tab pos="215900" algn="l"/>
              </a:tabLst>
              <a:defRPr sz="5500" b="0" i="0">
                <a:latin typeface="Literata 12pt" pitchFamily="2" charset="0"/>
              </a:defRPr>
            </a:lvl1pPr>
          </a:lstStyle>
          <a:p>
            <a:r>
              <a:rPr lang="en-US" dirty="0"/>
              <a:t>Our </a:t>
            </a:r>
            <a:r>
              <a:rPr lang="en-US" u="heavy" dirty="0">
                <a:uFill>
                  <a:solidFill>
                    <a:srgbClr val="73B2D1"/>
                  </a:solidFill>
                </a:uFill>
              </a:rPr>
              <a:t>Team</a:t>
            </a:r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ED15BD4D-B477-1DAA-1BC1-D17E10E1B4D8}"/>
              </a:ext>
            </a:extLst>
          </p:cNvPr>
          <p:cNvSpPr/>
          <p:nvPr userDrawn="1"/>
        </p:nvSpPr>
        <p:spPr>
          <a:xfrm>
            <a:off x="326938" y="1708778"/>
            <a:ext cx="3415714" cy="1822450"/>
          </a:xfrm>
          <a:prstGeom prst="roundRect">
            <a:avLst>
              <a:gd name="adj" fmla="val 3336"/>
            </a:avLst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9005EC97-AF98-9D48-3D15-DDEC4E1ED066}"/>
              </a:ext>
            </a:extLst>
          </p:cNvPr>
          <p:cNvSpPr/>
          <p:nvPr userDrawn="1"/>
        </p:nvSpPr>
        <p:spPr>
          <a:xfrm>
            <a:off x="326938" y="5492088"/>
            <a:ext cx="11410678" cy="1114312"/>
          </a:xfrm>
          <a:prstGeom prst="roundRect">
            <a:avLst>
              <a:gd name="adj" fmla="val 6047"/>
            </a:avLst>
          </a:prstGeom>
          <a:solidFill>
            <a:schemeClr val="dk1">
              <a:alpha val="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80F03787-22CF-5BF4-DAEF-5525481FB36E}"/>
              </a:ext>
            </a:extLst>
          </p:cNvPr>
          <p:cNvSpPr txBox="1">
            <a:spLocks/>
          </p:cNvSpPr>
          <p:nvPr userDrawn="1"/>
        </p:nvSpPr>
        <p:spPr>
          <a:xfrm>
            <a:off x="1030051" y="5641088"/>
            <a:ext cx="10804157" cy="349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Literat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dirty="0"/>
              <a:t>How we build a project team </a:t>
            </a:r>
            <a:r>
              <a:rPr lang="en-GB" u="heavy" dirty="0">
                <a:uFill>
                  <a:solidFill>
                    <a:srgbClr val="73B2D1"/>
                  </a:solidFill>
                </a:uFill>
              </a:rPr>
              <a:t>around you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79DC168-92C2-9E9E-3F8E-31058E792D6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465414">
            <a:off x="133529" y="5192035"/>
            <a:ext cx="881952" cy="1406356"/>
          </a:xfrm>
          <a:prstGeom prst="rect">
            <a:avLst/>
          </a:prstGeom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767E148-1562-6DA2-A4E9-E936CA59977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30288" y="6122933"/>
            <a:ext cx="10707687" cy="2825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/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300" dirty="0">
                <a:latin typeface="Work Sans" pitchFamily="2" charset="77"/>
              </a:rPr>
              <a:t>Retail: A few words on why this selected team builds up their project, etc.</a:t>
            </a:r>
            <a:endParaRPr lang="en-GB" sz="1300" i="1" dirty="0">
              <a:latin typeface="Work Sans" pitchFamily="2" charset="77"/>
            </a:endParaRP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A29C0B1-B219-5AC9-B5D3-7311E598384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49319" y="4306569"/>
            <a:ext cx="3705225" cy="9144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300"/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en-US" dirty="0"/>
              <a:t>Mark is our founder and CEO with a rich background in renewable energy, business development and sustainable growth.</a:t>
            </a:r>
          </a:p>
        </p:txBody>
      </p:sp>
      <p:sp>
        <p:nvSpPr>
          <p:cNvPr id="29" name="Text Placeholder 24">
            <a:extLst>
              <a:ext uri="{FF2B5EF4-FFF2-40B4-BE49-F238E27FC236}">
                <a16:creationId xmlns:a16="http://schemas.microsoft.com/office/drawing/2014/main" id="{0337FAC9-406A-C85E-0EE3-865C1773911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59987" y="3990509"/>
            <a:ext cx="3713163" cy="187347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73B2D1"/>
                </a:solidFill>
                <a:latin typeface="Literata" pitchFamily="2" charset="0"/>
              </a:defRPr>
            </a:lvl1pPr>
            <a:lvl2pPr>
              <a:defRPr sz="1400">
                <a:latin typeface="Literata" pitchFamily="2" charset="0"/>
              </a:defRPr>
            </a:lvl2pPr>
            <a:lvl3pPr>
              <a:defRPr sz="1400">
                <a:latin typeface="Literata" pitchFamily="2" charset="0"/>
              </a:defRPr>
            </a:lvl3pPr>
            <a:lvl4pPr>
              <a:defRPr sz="1400">
                <a:latin typeface="Literata" pitchFamily="2" charset="0"/>
              </a:defRPr>
            </a:lvl4pPr>
            <a:lvl5pPr>
              <a:defRPr sz="1400">
                <a:latin typeface="Literata" pitchFamily="2" charset="0"/>
              </a:defRPr>
            </a:lvl5pPr>
          </a:lstStyle>
          <a:p>
            <a:pPr lvl="0"/>
            <a:r>
              <a:rPr lang="en-US" dirty="0"/>
              <a:t>Carbon &amp; Sustainability Manager</a:t>
            </a:r>
          </a:p>
        </p:txBody>
      </p:sp>
      <p:pic>
        <p:nvPicPr>
          <p:cNvPr id="4" name="Picture 3" descr="A colorful logo with black background&#10;&#10;AI-generated content may be incorrect.">
            <a:extLst>
              <a:ext uri="{FF2B5EF4-FFF2-40B4-BE49-F238E27FC236}">
                <a16:creationId xmlns:a16="http://schemas.microsoft.com/office/drawing/2014/main" id="{F3D0CA6C-7ECF-4EE5-164A-BA5BFACC50A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0371" y="513422"/>
            <a:ext cx="704458" cy="7230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F050FD-8E64-453D-5C59-562D923C0798}"/>
              </a:ext>
            </a:extLst>
          </p:cNvPr>
          <p:cNvSpPr/>
          <p:nvPr userDrawn="1"/>
        </p:nvSpPr>
        <p:spPr>
          <a:xfrm>
            <a:off x="8321902" y="1708778"/>
            <a:ext cx="3415714" cy="1822450"/>
          </a:xfrm>
          <a:prstGeom prst="roundRect">
            <a:avLst>
              <a:gd name="adj" fmla="val 3336"/>
            </a:avLst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694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 Breakdown 1"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aves crashing waves on a beach&#10;&#10;Description automatically generated">
            <a:extLst>
              <a:ext uri="{FF2B5EF4-FFF2-40B4-BE49-F238E27FC236}">
                <a16:creationId xmlns:a16="http://schemas.microsoft.com/office/drawing/2014/main" id="{F43A5955-3B35-1448-B774-035A2B1F770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7780" y="0"/>
            <a:ext cx="6104221" cy="685800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3952ADD-3631-AA26-CBD5-7862208CE935}"/>
              </a:ext>
            </a:extLst>
          </p:cNvPr>
          <p:cNvSpPr/>
          <p:nvPr userDrawn="1"/>
        </p:nvSpPr>
        <p:spPr>
          <a:xfrm rot="5400000">
            <a:off x="8508364" y="2616627"/>
            <a:ext cx="1297878" cy="5414309"/>
          </a:xfrm>
          <a:prstGeom prst="roundRect">
            <a:avLst>
              <a:gd name="adj" fmla="val 8044"/>
            </a:avLst>
          </a:prstGeom>
          <a:solidFill>
            <a:srgbClr val="FFF7E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D167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027E57-0B00-A554-A363-7059673DA03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1166" y="4629247"/>
            <a:ext cx="533361" cy="539612"/>
          </a:xfrm>
          <a:prstGeom prst="rect">
            <a:avLst/>
          </a:prstGeom>
        </p:spPr>
      </p:pic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978DE865-57C5-B9F9-1084-61FE0ED2BED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659618" y="5175340"/>
            <a:ext cx="5029340" cy="7405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tabLst/>
              <a:defRPr sz="1300">
                <a:latin typeface="Work Sans" pitchFamily="2" charset="77"/>
              </a:defRPr>
            </a:lvl1pPr>
          </a:lstStyle>
          <a:p>
            <a:pPr lvl="0"/>
            <a:r>
              <a:rPr lang="en-GB" dirty="0"/>
              <a:t>Copy 3</a:t>
            </a:r>
          </a:p>
          <a:p>
            <a:pPr lvl="0"/>
            <a:endParaRPr lang="en-GB" dirty="0"/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E1EC2D5F-AF6B-4457-5545-95C6F9319C9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81750" y="4786474"/>
            <a:ext cx="4814135" cy="336203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73B2D1"/>
                </a:solidFill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Header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7D9044D-8CB6-432C-6C3F-0FA370AEBA11}"/>
              </a:ext>
            </a:extLst>
          </p:cNvPr>
          <p:cNvSpPr/>
          <p:nvPr userDrawn="1"/>
        </p:nvSpPr>
        <p:spPr>
          <a:xfrm rot="5400000">
            <a:off x="7676043" y="53696"/>
            <a:ext cx="2962524" cy="5414309"/>
          </a:xfrm>
          <a:prstGeom prst="roundRect">
            <a:avLst>
              <a:gd name="adj" fmla="val 4842"/>
            </a:avLst>
          </a:prstGeom>
          <a:solidFill>
            <a:srgbClr val="FFF7E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D167"/>
              </a:solidFill>
            </a:endParaRP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8DCAB3B5-E4A5-F945-0A6F-EDAF436E83D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59618" y="1869815"/>
            <a:ext cx="5029340" cy="2282545"/>
          </a:xfrm>
        </p:spPr>
        <p:txBody>
          <a:bodyPr>
            <a:normAutofit/>
          </a:bodyPr>
          <a:lstStyle>
            <a:lvl1pPr marL="179388" indent="-179388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sz="1300">
                <a:latin typeface="Work Sans" pitchFamily="2" charset="77"/>
              </a:defRPr>
            </a:lvl1pPr>
          </a:lstStyle>
          <a:p>
            <a:pPr lvl="0"/>
            <a:r>
              <a:rPr lang="en-GB" dirty="0"/>
              <a:t>Copy 3</a:t>
            </a:r>
          </a:p>
          <a:p>
            <a:pPr lvl="0"/>
            <a:endParaRPr lang="en-GB" dirty="0"/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ACD7D755-E700-7A0B-64CC-A9E1E166D0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81750" y="1416151"/>
            <a:ext cx="4814135" cy="336203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73B2D1"/>
                </a:solidFill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Header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9A6EC8E-3868-28A6-2002-EA9DE652578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57200" y="1206492"/>
            <a:ext cx="481276" cy="54586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7592A61-AE6F-9E30-EE82-83683EFD62FE}"/>
              </a:ext>
            </a:extLst>
          </p:cNvPr>
          <p:cNvSpPr/>
          <p:nvPr userDrawn="1"/>
        </p:nvSpPr>
        <p:spPr>
          <a:xfrm>
            <a:off x="-8220" y="0"/>
            <a:ext cx="6096000" cy="6858000"/>
          </a:xfrm>
          <a:prstGeom prst="rect">
            <a:avLst/>
          </a:prstGeom>
          <a:solidFill>
            <a:srgbClr val="73B2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CEB70A8-D9AF-29F0-BDB0-D2481A45C8F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2901" y="4320150"/>
            <a:ext cx="5723462" cy="218906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rgbClr val="FFFFFF"/>
                </a:solidFill>
                <a:latin typeface="Work Sans" pitchFamily="2" charset="77"/>
              </a:defRPr>
            </a:lvl1pPr>
          </a:lstStyle>
          <a:p>
            <a:pPr lvl="0"/>
            <a:r>
              <a:rPr lang="en-GB" dirty="0"/>
              <a:t>Copy 3</a:t>
            </a:r>
          </a:p>
          <a:p>
            <a:pPr lvl="0"/>
            <a:endParaRPr lang="en-GB" dirty="0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25BFCB2B-F80D-F639-CE8C-322CB63B06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2902" y="3047935"/>
            <a:ext cx="5723461" cy="1130531"/>
          </a:xfrm>
        </p:spPr>
        <p:txBody>
          <a:bodyPr>
            <a:noAutofit/>
          </a:bodyPr>
          <a:lstStyle>
            <a:lvl1pPr marL="0" indent="0">
              <a:buNone/>
              <a:defRPr sz="3300">
                <a:solidFill>
                  <a:srgbClr val="FFFFFF"/>
                </a:solidFill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Header</a:t>
            </a:r>
          </a:p>
          <a:p>
            <a:pPr lvl="0"/>
            <a:endParaRPr lang="en-GB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4B66FE0-07B2-EB90-6BD1-285A59F67A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5202" y="335396"/>
            <a:ext cx="2619998" cy="738188"/>
          </a:xfrm>
        </p:spPr>
        <p:txBody>
          <a:bodyPr/>
          <a:lstStyle>
            <a:lvl1pPr marL="0" indent="0">
              <a:buNone/>
              <a:defRPr sz="2200">
                <a:latin typeface="Literata" pitchFamily="2" charset="0"/>
              </a:defRPr>
            </a:lvl1pPr>
            <a:lvl2pPr>
              <a:defRPr sz="2200">
                <a:latin typeface="Literata" pitchFamily="2" charset="0"/>
              </a:defRPr>
            </a:lvl2pPr>
            <a:lvl3pPr>
              <a:defRPr sz="2200">
                <a:latin typeface="Literata" pitchFamily="2" charset="0"/>
              </a:defRPr>
            </a:lvl3pPr>
            <a:lvl4pPr>
              <a:defRPr sz="2200">
                <a:latin typeface="Literata" pitchFamily="2" charset="0"/>
              </a:defRPr>
            </a:lvl4pPr>
            <a:lvl5pPr>
              <a:defRPr sz="2200">
                <a:latin typeface="Literata" pitchFamily="2" charset="0"/>
              </a:defRPr>
            </a:lvl5pPr>
          </a:lstStyle>
          <a:p>
            <a:pPr lvl="0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AF5DA38-BE52-FCBB-1D96-6E89F294119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84195" y="348788"/>
            <a:ext cx="489741" cy="60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629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 Breakdown 2"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3A5955-3B35-1448-B774-035A2B1F770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7780" y="0"/>
            <a:ext cx="6104221" cy="685800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3952ADD-3631-AA26-CBD5-7862208CE935}"/>
              </a:ext>
            </a:extLst>
          </p:cNvPr>
          <p:cNvSpPr/>
          <p:nvPr userDrawn="1"/>
        </p:nvSpPr>
        <p:spPr>
          <a:xfrm rot="5400000">
            <a:off x="8508364" y="2616627"/>
            <a:ext cx="1297878" cy="5414309"/>
          </a:xfrm>
          <a:prstGeom prst="roundRect">
            <a:avLst>
              <a:gd name="adj" fmla="val 8044"/>
            </a:avLst>
          </a:prstGeom>
          <a:solidFill>
            <a:srgbClr val="FFF7E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D167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027E57-0B00-A554-A363-7059673DA03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1166" y="4629247"/>
            <a:ext cx="533361" cy="539612"/>
          </a:xfrm>
          <a:prstGeom prst="rect">
            <a:avLst/>
          </a:prstGeom>
        </p:spPr>
      </p:pic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978DE865-57C5-B9F9-1084-61FE0ED2BED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659618" y="5175340"/>
            <a:ext cx="5029340" cy="7405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tabLst/>
              <a:defRPr sz="1300">
                <a:latin typeface="Work Sans" pitchFamily="2" charset="77"/>
              </a:defRPr>
            </a:lvl1pPr>
          </a:lstStyle>
          <a:p>
            <a:pPr lvl="0"/>
            <a:r>
              <a:rPr lang="en-GB" dirty="0"/>
              <a:t>Copy 3</a:t>
            </a:r>
          </a:p>
          <a:p>
            <a:pPr lvl="0"/>
            <a:endParaRPr lang="en-GB" dirty="0"/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E1EC2D5F-AF6B-4457-5545-95C6F9319C9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81750" y="4786474"/>
            <a:ext cx="4814135" cy="336203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73B2D1"/>
                </a:solidFill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Header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7D9044D-8CB6-432C-6C3F-0FA370AEBA11}"/>
              </a:ext>
            </a:extLst>
          </p:cNvPr>
          <p:cNvSpPr/>
          <p:nvPr userDrawn="1"/>
        </p:nvSpPr>
        <p:spPr>
          <a:xfrm rot="5400000">
            <a:off x="7676043" y="53696"/>
            <a:ext cx="2962524" cy="5414309"/>
          </a:xfrm>
          <a:prstGeom prst="roundRect">
            <a:avLst>
              <a:gd name="adj" fmla="val 4842"/>
            </a:avLst>
          </a:prstGeom>
          <a:solidFill>
            <a:srgbClr val="FFF7E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D167"/>
              </a:solidFill>
            </a:endParaRP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8DCAB3B5-E4A5-F945-0A6F-EDAF436E83D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59618" y="1869815"/>
            <a:ext cx="5029340" cy="2282545"/>
          </a:xfrm>
        </p:spPr>
        <p:txBody>
          <a:bodyPr>
            <a:normAutofit/>
          </a:bodyPr>
          <a:lstStyle>
            <a:lvl1pPr marL="179388" indent="-179388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sz="1300">
                <a:latin typeface="Work Sans" pitchFamily="2" charset="77"/>
              </a:defRPr>
            </a:lvl1pPr>
          </a:lstStyle>
          <a:p>
            <a:pPr lvl="0"/>
            <a:r>
              <a:rPr lang="en-GB" dirty="0"/>
              <a:t>Copy 3</a:t>
            </a:r>
          </a:p>
          <a:p>
            <a:pPr lvl="0"/>
            <a:endParaRPr lang="en-GB" dirty="0"/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ACD7D755-E700-7A0B-64CC-A9E1E166D0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81750" y="1416151"/>
            <a:ext cx="4814135" cy="336203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73B2D1"/>
                </a:solidFill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Header</a:t>
            </a:r>
          </a:p>
          <a:p>
            <a:pPr lvl="0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9A6EC8E-3868-28A6-2002-EA9DE652578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57200" y="1206492"/>
            <a:ext cx="481276" cy="54586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7592A61-AE6F-9E30-EE82-83683EFD62FE}"/>
              </a:ext>
            </a:extLst>
          </p:cNvPr>
          <p:cNvSpPr/>
          <p:nvPr userDrawn="1"/>
        </p:nvSpPr>
        <p:spPr>
          <a:xfrm>
            <a:off x="-8220" y="0"/>
            <a:ext cx="6096000" cy="6858000"/>
          </a:xfrm>
          <a:prstGeom prst="rect">
            <a:avLst/>
          </a:prstGeom>
          <a:solidFill>
            <a:srgbClr val="73B2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CEB70A8-D9AF-29F0-BDB0-D2481A45C8F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2901" y="4320150"/>
            <a:ext cx="5723462" cy="218906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rgbClr val="FFFFFF"/>
                </a:solidFill>
                <a:latin typeface="Work Sans" pitchFamily="2" charset="77"/>
              </a:defRPr>
            </a:lvl1pPr>
          </a:lstStyle>
          <a:p>
            <a:pPr lvl="0"/>
            <a:r>
              <a:rPr lang="en-GB" dirty="0"/>
              <a:t>Copy 3</a:t>
            </a:r>
          </a:p>
          <a:p>
            <a:pPr lvl="0"/>
            <a:endParaRPr lang="en-GB" dirty="0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25BFCB2B-F80D-F639-CE8C-322CB63B06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2901" y="3047935"/>
            <a:ext cx="5729377" cy="1130531"/>
          </a:xfrm>
        </p:spPr>
        <p:txBody>
          <a:bodyPr>
            <a:noAutofit/>
          </a:bodyPr>
          <a:lstStyle>
            <a:lvl1pPr marL="0" indent="0">
              <a:buNone/>
              <a:defRPr sz="3300">
                <a:solidFill>
                  <a:srgbClr val="FFFFFF"/>
                </a:solidFill>
                <a:latin typeface="Literata" pitchFamily="2" charset="0"/>
              </a:defRPr>
            </a:lvl1pPr>
          </a:lstStyle>
          <a:p>
            <a:pPr lvl="0"/>
            <a:r>
              <a:rPr lang="en-GB" dirty="0"/>
              <a:t>Header</a:t>
            </a:r>
          </a:p>
          <a:p>
            <a:pPr lvl="0"/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5CE520-8B33-FD0E-E84F-91C5C579E4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48859" y="306624"/>
            <a:ext cx="707106" cy="626812"/>
          </a:xfrm>
          <a:prstGeom prst="rect">
            <a:avLst/>
          </a:prstGeom>
        </p:spPr>
      </p:pic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A99A7A92-F400-CBEC-BC92-C46EA10F6C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5202" y="335396"/>
            <a:ext cx="2619998" cy="738188"/>
          </a:xfrm>
        </p:spPr>
        <p:txBody>
          <a:bodyPr/>
          <a:lstStyle>
            <a:lvl1pPr marL="0" indent="0">
              <a:buNone/>
              <a:defRPr sz="2200">
                <a:latin typeface="Literata" pitchFamily="2" charset="0"/>
              </a:defRPr>
            </a:lvl1pPr>
            <a:lvl2pPr>
              <a:defRPr sz="2200">
                <a:latin typeface="Literata" pitchFamily="2" charset="0"/>
              </a:defRPr>
            </a:lvl2pPr>
            <a:lvl3pPr>
              <a:defRPr sz="2200">
                <a:latin typeface="Literata" pitchFamily="2" charset="0"/>
              </a:defRPr>
            </a:lvl3pPr>
            <a:lvl4pPr>
              <a:defRPr sz="2200">
                <a:latin typeface="Literata" pitchFamily="2" charset="0"/>
              </a:defRPr>
            </a:lvl4pPr>
            <a:lvl5pPr>
              <a:defRPr sz="2200">
                <a:latin typeface="Literata" pitchFamily="2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752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56D89A-AE42-8AF8-70C6-325461036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E7100C-E5C6-B391-0EA5-D47675EED5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032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6" r:id="rId3"/>
    <p:sldLayoutId id="2147483666" r:id="rId4"/>
    <p:sldLayoutId id="2147483688" r:id="rId5"/>
    <p:sldLayoutId id="2147483689" r:id="rId6"/>
    <p:sldLayoutId id="2147483677" r:id="rId7"/>
    <p:sldLayoutId id="2147483682" r:id="rId8"/>
    <p:sldLayoutId id="2147483683" r:id="rId9"/>
    <p:sldLayoutId id="2147483684" r:id="rId10"/>
    <p:sldLayoutId id="2147483670" r:id="rId11"/>
    <p:sldLayoutId id="2147483691" r:id="rId12"/>
    <p:sldLayoutId id="2147483678" r:id="rId13"/>
    <p:sldLayoutId id="2147483692" r:id="rId14"/>
    <p:sldLayoutId id="2147483676" r:id="rId15"/>
    <p:sldLayoutId id="2147483661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iterata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Work Sans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Work Sans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Work Sans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Work Sans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Work Sans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EAE162D-9974-83D3-4476-C1B5E40AFCE2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250825" y="5026025"/>
            <a:ext cx="4097338" cy="85566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600" dirty="0"/>
              <a:t>We simplify sustainability so you can focus on driving real, lasting change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50DA937-C5C4-B746-087F-2FC381FDE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</a:t>
            </a:r>
            <a:br>
              <a:rPr lang="en-US" dirty="0"/>
            </a:br>
            <a:r>
              <a:rPr lang="en-US" dirty="0"/>
              <a:t>made</a:t>
            </a:r>
            <a:br>
              <a:rPr lang="en-US" dirty="0"/>
            </a:br>
            <a:r>
              <a:rPr lang="en-US" u="heavy" dirty="0">
                <a:uFill>
                  <a:solidFill>
                    <a:srgbClr val="73B2D1"/>
                  </a:solidFill>
                </a:uFill>
              </a:rPr>
              <a:t>practical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86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C575696-96A5-78B5-E9C8-A0381DB9ED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Start your compliance journey with a free consultation.</a:t>
            </a:r>
            <a:br>
              <a:rPr lang="en-GB" dirty="0"/>
            </a:br>
            <a:r>
              <a:rPr lang="en-GB" dirty="0"/>
              <a:t>Explore our Library of Interesting Things for quick guides, templates, and the latest standards.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CFB1EC-FCA5-A7C2-5E41-248661ED580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Impact Plan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1E15E5-247D-8E9B-294F-A030360EA82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marL="177800" indent="-177800"/>
            <a:r>
              <a:rPr lang="en-US" dirty="0"/>
              <a:t>Clear Assessment of Applicable Regulations </a:t>
            </a:r>
            <a:br>
              <a:rPr lang="en-US" dirty="0"/>
            </a:br>
            <a:r>
              <a:rPr lang="en-US" dirty="0"/>
              <a:t>(PPN 06/21, 006, 06/20, 002, ESG compliance)</a:t>
            </a:r>
          </a:p>
          <a:p>
            <a:pPr marL="177800" indent="-177800"/>
            <a:r>
              <a:rPr lang="en-US" dirty="0"/>
              <a:t>ESOS &amp; SECR audits and reports</a:t>
            </a:r>
          </a:p>
          <a:p>
            <a:pPr marL="177800" indent="-177800"/>
            <a:r>
              <a:rPr lang="en-US" dirty="0"/>
              <a:t>Compliance gap analysis and action plans</a:t>
            </a:r>
          </a:p>
          <a:p>
            <a:pPr marL="177800" indent="-177800"/>
            <a:r>
              <a:rPr lang="en-US" dirty="0"/>
              <a:t>Tailored compliance plans aligned to your business goals</a:t>
            </a:r>
          </a:p>
          <a:p>
            <a:pPr marL="177800" indent="-177800"/>
            <a:r>
              <a:rPr lang="en-US" dirty="0"/>
              <a:t>Support with documentation and audit-ready reporting</a:t>
            </a:r>
          </a:p>
          <a:p>
            <a:pPr marL="177800" indent="-177800"/>
            <a:r>
              <a:rPr lang="en-US" dirty="0"/>
              <a:t>Tailored advice for public tender contract requirements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1C1572-9E21-F254-4A52-24E1032068F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What Client’s Get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1326DA0-8671-917F-EE82-3ACF91DA161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solidFill>
                  <a:schemeClr val="bg2"/>
                </a:solidFill>
              </a:rPr>
              <a:t>We help you navigate complex sustainability and social value legislation and standards with hands-on expertise, so you stay compliant with confidence and ease.</a:t>
            </a:r>
          </a:p>
          <a:p>
            <a:r>
              <a:rPr lang="en-US" dirty="0">
                <a:solidFill>
                  <a:schemeClr val="bg2"/>
                </a:solidFill>
              </a:rPr>
              <a:t>Our team ensures your business meets and exceeds regulatory obligations, from government mandates to tender requirements, meaning ensures you can get on with what you do best, </a:t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>your business.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E8FFFA0-A318-C911-E31F-A899732B106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solidFill>
                  <a:schemeClr val="bg2"/>
                </a:solidFill>
              </a:rPr>
              <a:t>Legislation, Regulatory</a:t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>Compliance &amp; Reporting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778CB05-C006-C6C9-B433-82020EC9E0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Support </a:t>
            </a:r>
            <a:br>
              <a:rPr lang="en-US" dirty="0"/>
            </a:br>
            <a:r>
              <a:rPr lang="en-US" dirty="0"/>
              <a:t>&amp; Guidance</a:t>
            </a:r>
          </a:p>
        </p:txBody>
      </p:sp>
    </p:spTree>
    <p:extLst>
      <p:ext uri="{BB962C8B-B14F-4D97-AF65-F5344CB8AC3E}">
        <p14:creationId xmlns:p14="http://schemas.microsoft.com/office/powerpoint/2010/main" val="3087819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20706-1768-4152-0336-4F4963591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3DB09EA-1E06-B7D8-2001-1CBA156F1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u="heavy" dirty="0">
                <a:uFill>
                  <a:solidFill>
                    <a:srgbClr val="73B2D1"/>
                  </a:solidFill>
                </a:uFill>
              </a:rPr>
              <a:t>Sectors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752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59" descr="A logo with a letter m&#10;&#10;AI-generated content may be incorrect.">
            <a:extLst>
              <a:ext uri="{FF2B5EF4-FFF2-40B4-BE49-F238E27FC236}">
                <a16:creationId xmlns:a16="http://schemas.microsoft.com/office/drawing/2014/main" id="{1BE70D39-33B3-1A49-370B-3759B6FAEF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515" r="-11515"/>
          <a:stretch>
            <a:fillRect/>
          </a:stretch>
        </p:blipFill>
        <p:spPr>
          <a:xfrm>
            <a:off x="8052870" y="4946772"/>
            <a:ext cx="1949223" cy="1049639"/>
          </a:xfrm>
          <a:prstGeom prst="rect">
            <a:avLst/>
          </a:prstGeom>
        </p:spPr>
      </p:pic>
      <p:pic>
        <p:nvPicPr>
          <p:cNvPr id="13" name="Picture Placeholder 57" descr="A logo with blue and green swirls&#10;&#10;AI-generated content may be incorrect.">
            <a:extLst>
              <a:ext uri="{FF2B5EF4-FFF2-40B4-BE49-F238E27FC236}">
                <a16:creationId xmlns:a16="http://schemas.microsoft.com/office/drawing/2014/main" id="{4D3B3D09-2F0F-091B-AFDE-10B206CD3E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775" t="-12279" r="-4775" b="-14762"/>
          <a:stretch>
            <a:fillRect/>
          </a:stretch>
        </p:blipFill>
        <p:spPr>
          <a:xfrm>
            <a:off x="5087615" y="4946772"/>
            <a:ext cx="1949223" cy="1022393"/>
          </a:xfrm>
          <a:prstGeom prst="rect">
            <a:avLst/>
          </a:prstGeom>
        </p:spPr>
      </p:pic>
      <p:pic>
        <p:nvPicPr>
          <p:cNvPr id="14" name="Picture Placeholder 47">
            <a:extLst>
              <a:ext uri="{FF2B5EF4-FFF2-40B4-BE49-F238E27FC236}">
                <a16:creationId xmlns:a16="http://schemas.microsoft.com/office/drawing/2014/main" id="{906D5411-A6E6-CFD1-E4FA-F55D47D604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29758" y="3182355"/>
            <a:ext cx="1949224" cy="1603187"/>
          </a:xfrm>
          <a:prstGeom prst="rect">
            <a:avLst/>
          </a:prstGeom>
        </p:spPr>
      </p:pic>
      <p:pic>
        <p:nvPicPr>
          <p:cNvPr id="15" name="Picture Placeholder 45" descr="Blue text on a black background&#10;&#10;AI-generated content may be incorrect.">
            <a:extLst>
              <a:ext uri="{FF2B5EF4-FFF2-40B4-BE49-F238E27FC236}">
                <a16:creationId xmlns:a16="http://schemas.microsoft.com/office/drawing/2014/main" id="{0F505F0D-D159-1E86-0D92-ADB025F6844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547" b="23547"/>
          <a:stretch>
            <a:fillRect/>
          </a:stretch>
        </p:blipFill>
        <p:spPr>
          <a:xfrm>
            <a:off x="8137157" y="3459129"/>
            <a:ext cx="1932482" cy="1049637"/>
          </a:xfrm>
          <a:prstGeom prst="rect">
            <a:avLst/>
          </a:prstGeom>
        </p:spPr>
      </p:pic>
      <p:pic>
        <p:nvPicPr>
          <p:cNvPr id="16" name="Picture Placeholder 38">
            <a:extLst>
              <a:ext uri="{FF2B5EF4-FFF2-40B4-BE49-F238E27FC236}">
                <a16:creationId xmlns:a16="http://schemas.microsoft.com/office/drawing/2014/main" id="{A020C590-82B9-C534-7D20-2B8238D0BA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3631" b="-13631"/>
          <a:stretch>
            <a:fillRect/>
          </a:stretch>
        </p:blipFill>
        <p:spPr>
          <a:xfrm>
            <a:off x="8061242" y="1999751"/>
            <a:ext cx="1932482" cy="1049637"/>
          </a:xfrm>
          <a:prstGeom prst="rect">
            <a:avLst/>
          </a:prstGeom>
        </p:spPr>
      </p:pic>
      <p:pic>
        <p:nvPicPr>
          <p:cNvPr id="17" name="Picture Placeholder 26">
            <a:extLst>
              <a:ext uri="{FF2B5EF4-FFF2-40B4-BE49-F238E27FC236}">
                <a16:creationId xmlns:a16="http://schemas.microsoft.com/office/drawing/2014/main" id="{B846CD85-6C04-F2EF-A79D-79FDDBEEA63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9017" b="-39017"/>
          <a:stretch>
            <a:fillRect/>
          </a:stretch>
        </p:blipFill>
        <p:spPr>
          <a:xfrm>
            <a:off x="5091800" y="1999751"/>
            <a:ext cx="1949226" cy="1024312"/>
          </a:xfrm>
          <a:prstGeom prst="rect">
            <a:avLst/>
          </a:prstGeom>
        </p:spPr>
      </p:pic>
      <p:pic>
        <p:nvPicPr>
          <p:cNvPr id="18" name="Picture Placeholder 55" descr="A blue and yellow logo with a star&#10;&#10;AI-generated content may be incorrect.">
            <a:extLst>
              <a:ext uri="{FF2B5EF4-FFF2-40B4-BE49-F238E27FC236}">
                <a16:creationId xmlns:a16="http://schemas.microsoft.com/office/drawing/2014/main" id="{B92BE671-ABB5-D23A-2903-631D731BE22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284" b="-19284"/>
          <a:stretch>
            <a:fillRect/>
          </a:stretch>
        </p:blipFill>
        <p:spPr>
          <a:xfrm>
            <a:off x="2122360" y="4946772"/>
            <a:ext cx="1949222" cy="1049637"/>
          </a:xfrm>
          <a:prstGeom prst="rect">
            <a:avLst/>
          </a:prstGeom>
        </p:spPr>
      </p:pic>
      <p:pic>
        <p:nvPicPr>
          <p:cNvPr id="19" name="Picture Placeholder 43">
            <a:extLst>
              <a:ext uri="{FF2B5EF4-FFF2-40B4-BE49-F238E27FC236}">
                <a16:creationId xmlns:a16="http://schemas.microsoft.com/office/drawing/2014/main" id="{09637965-8F3C-173A-25E3-23CE4443F0A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43" b="-33643"/>
          <a:stretch>
            <a:fillRect/>
          </a:stretch>
        </p:blipFill>
        <p:spPr>
          <a:xfrm>
            <a:off x="2122361" y="3459129"/>
            <a:ext cx="1949222" cy="1049637"/>
          </a:xfrm>
          <a:prstGeom prst="rect">
            <a:avLst/>
          </a:prstGeom>
        </p:spPr>
      </p:pic>
      <p:pic>
        <p:nvPicPr>
          <p:cNvPr id="20" name="Picture Placeholder 24" descr="A green sign with white text&#10;&#10;AI-generated content may be incorrect.">
            <a:extLst>
              <a:ext uri="{FF2B5EF4-FFF2-40B4-BE49-F238E27FC236}">
                <a16:creationId xmlns:a16="http://schemas.microsoft.com/office/drawing/2014/main" id="{069850CB-29BA-A727-2825-3A4CFCF77DE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22360" y="1999751"/>
            <a:ext cx="1949223" cy="1033182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1E4D7DA-3391-CE0B-93A2-D1D6E400D04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03538" y="377369"/>
            <a:ext cx="6384925" cy="1325562"/>
          </a:xfrm>
        </p:spPr>
        <p:txBody>
          <a:bodyPr/>
          <a:lstStyle/>
          <a:p>
            <a:r>
              <a:rPr lang="en-US" dirty="0"/>
              <a:t>Trusted by Our </a:t>
            </a:r>
            <a:r>
              <a:rPr lang="en-US" u="heavy" dirty="0"/>
              <a:t>Clients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955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DCF72-D3F6-0B41-E64D-0C3DB8BE4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heavy" dirty="0">
                <a:uFill>
                  <a:solidFill>
                    <a:srgbClr val="73B2D1"/>
                  </a:solidFill>
                </a:uFill>
              </a:rPr>
              <a:t>Case Study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27B41A-48CB-1CCB-7EA0-20B0EA2F1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 sz="3300" dirty="0"/>
              <a:t>Challenge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2AE4AE-D430-E771-5704-42AEF53C3A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sz="3300" dirty="0"/>
              <a:t>Solution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99B08B-7E0F-48AD-4286-89656ED718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sz="3300" dirty="0"/>
              <a:t>Outcome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95400-C118-EF0A-35AB-287194F7B16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uFill>
                  <a:solidFill>
                    <a:schemeClr val="bg1"/>
                  </a:solidFill>
                </a:uFill>
              </a:rPr>
              <a:t>Nick White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A021640-E426-73D1-1B05-CB3AEB3FF97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>
                <a:uFill>
                  <a:solidFill>
                    <a:schemeClr val="bg1"/>
                  </a:solidFill>
                </a:uFill>
              </a:rPr>
              <a:t>Operations Director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AB22BA7-513D-6F8C-7936-A06A1D4DF73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071243" y="4803826"/>
            <a:ext cx="3611104" cy="1010214"/>
          </a:xfrm>
        </p:spPr>
        <p:txBody>
          <a:bodyPr/>
          <a:lstStyle/>
          <a:p>
            <a:r>
              <a:rPr lang="en-US" dirty="0">
                <a:uFill>
                  <a:solidFill>
                    <a:schemeClr val="bg1"/>
                  </a:solidFill>
                </a:uFill>
              </a:rPr>
              <a:t>“When working with 5D Sustainability, the process was made simple and has helped CTG UK develop a carbon reduction plan to reach our net </a:t>
            </a:r>
            <a:br>
              <a:rPr lang="en-US" dirty="0">
                <a:uFill>
                  <a:solidFill>
                    <a:schemeClr val="bg1"/>
                  </a:solidFill>
                </a:uFill>
              </a:rPr>
            </a:br>
            <a:r>
              <a:rPr lang="en-US" dirty="0">
                <a:uFill>
                  <a:solidFill>
                    <a:schemeClr val="bg1"/>
                  </a:solidFill>
                </a:uFill>
              </a:rPr>
              <a:t>zero ambitions”</a:t>
            </a:r>
            <a:endParaRPr lang="en-US" dirty="0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9E0E419C-75B8-B5DA-537E-46EA843ECCC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5597" y="2321874"/>
            <a:ext cx="3533280" cy="3898091"/>
          </a:xfrm>
        </p:spPr>
        <p:txBody>
          <a:bodyPr/>
          <a:lstStyle/>
          <a:p>
            <a:r>
              <a:rPr lang="en-GB" sz="2000" dirty="0"/>
              <a:t>As the UK’s leading kitchen retailer, Wren Kitchens was committed to enhancing its sustainability credentials while continuing to scale </a:t>
            </a:r>
            <a:br>
              <a:rPr lang="en-GB" sz="2000" dirty="0"/>
            </a:br>
            <a:r>
              <a:rPr lang="en-GB" sz="2000" dirty="0"/>
              <a:t>its operations. </a:t>
            </a:r>
          </a:p>
          <a:p>
            <a:r>
              <a:rPr lang="en-GB" dirty="0">
                <a:latin typeface="Work Sans" pitchFamily="2" charset="77"/>
              </a:rPr>
              <a:t>However, the business faced challenges in accurately measuring </a:t>
            </a:r>
            <a:br>
              <a:rPr lang="en-GB" dirty="0">
                <a:latin typeface="Work Sans" pitchFamily="2" charset="77"/>
              </a:rPr>
            </a:br>
            <a:r>
              <a:rPr lang="en-GB" dirty="0">
                <a:latin typeface="Work Sans" pitchFamily="2" charset="77"/>
              </a:rPr>
              <a:t>its carbon footprint across manufacturing, logistics, and retail sites. With ambitious net zero goals, Wren needed clear insights into its emissions data and a roadmap to reduce its environmental impact.</a:t>
            </a:r>
            <a:endParaRPr lang="en-US" dirty="0">
              <a:latin typeface="Work Sans" pitchFamily="2" charset="77"/>
            </a:endParaRPr>
          </a:p>
          <a:p>
            <a:endParaRPr lang="en-US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E66EE308-2768-5335-7114-0E8308D89B0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Our team at </a:t>
            </a:r>
            <a:r>
              <a:rPr lang="en-GB" b="1" dirty="0">
                <a:latin typeface="Work Sans SemiBold" pitchFamily="2" charset="77"/>
              </a:rPr>
              <a:t>5D Sustainability </a:t>
            </a:r>
            <a:r>
              <a:rPr lang="en-GB" dirty="0"/>
              <a:t>worked closely with Wren Kitchens to deliver a comprehensive carbon assessment across its entire value chain. We implemented a data-driven approach, combining advanced carbon accounting tools. From energy use in factories to transportation logistics, we provided tailored recommendations and a clear decarbonisation strategy. </a:t>
            </a:r>
          </a:p>
          <a:p>
            <a:endParaRPr lang="en-US" dirty="0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E1487559-D84C-3BB7-7317-5DE8BE216F7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67784" y="2326102"/>
            <a:ext cx="3533280" cy="226613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Within the first year, Wren Kitchens </a:t>
            </a:r>
            <a:br>
              <a:rPr lang="en-GB" dirty="0"/>
            </a:br>
            <a:r>
              <a:rPr lang="en-GB" dirty="0"/>
              <a:t>gained full visibility of its carbon footprint and set achievable targets </a:t>
            </a:r>
            <a:br>
              <a:rPr lang="en-GB" dirty="0"/>
            </a:br>
            <a:r>
              <a:rPr lang="en-GB" dirty="0"/>
              <a:t>for reduction. The business identified opportunities to cut emissions by up </a:t>
            </a:r>
            <a:br>
              <a:rPr lang="en-GB" dirty="0"/>
            </a:br>
            <a:r>
              <a:rPr lang="en-GB" dirty="0"/>
              <a:t>to 25% across its UK operations over </a:t>
            </a:r>
            <a:br>
              <a:rPr lang="en-GB" dirty="0"/>
            </a:br>
            <a:r>
              <a:rPr lang="en-GB" dirty="0"/>
              <a:t>the next five years. By embedding sustainability into decision-making, Wren strengthened its brand reputation, empowered its workforce.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1215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2B1DF-ADE0-250D-3447-7C9A73D54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FE274AA-56DF-013C-B73D-3C13050A50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“The process of reviewing our </a:t>
            </a:r>
            <a:r>
              <a:rPr lang="en-US" dirty="0" err="1"/>
              <a:t>organisation’s</a:t>
            </a:r>
            <a:r>
              <a:rPr lang="en-US" dirty="0"/>
              <a:t> carbon footprint on an annual basis seemed daunting at first, </a:t>
            </a:r>
            <a:br>
              <a:rPr lang="en-US" dirty="0"/>
            </a:br>
            <a:r>
              <a:rPr lang="en-US" dirty="0"/>
              <a:t>but when working with 5D Sustainability, </a:t>
            </a:r>
            <a:br>
              <a:rPr lang="en-US" dirty="0"/>
            </a:br>
            <a:r>
              <a:rPr lang="en-US" dirty="0"/>
              <a:t>the process was made simple and has </a:t>
            </a:r>
            <a:br>
              <a:rPr lang="en-US" dirty="0"/>
            </a:br>
            <a:r>
              <a:rPr lang="en-US" dirty="0"/>
              <a:t>helped CTG UK develop a carbon </a:t>
            </a:r>
            <a:br>
              <a:rPr lang="en-US" dirty="0"/>
            </a:br>
            <a:r>
              <a:rPr lang="en-US" dirty="0"/>
              <a:t>reduction plan to reach our net zero ambitions. At CTG UK we understand </a:t>
            </a:r>
            <a:br>
              <a:rPr lang="en-US" dirty="0"/>
            </a:br>
            <a:r>
              <a:rPr lang="en-US" dirty="0"/>
              <a:t>the importance of remeasuring our </a:t>
            </a:r>
            <a:br>
              <a:rPr lang="en-US" dirty="0"/>
            </a:br>
            <a:r>
              <a:rPr lang="en-US" dirty="0"/>
              <a:t>carbon emissions annually and entrust </a:t>
            </a:r>
            <a:br>
              <a:rPr lang="en-US" dirty="0"/>
            </a:br>
            <a:r>
              <a:rPr lang="en-US" dirty="0"/>
              <a:t>5D Sustainability to continue to support us on our journey to net zero.”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6D8A29A-1F2B-1113-E454-5B9C2FC36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242" y="251600"/>
            <a:ext cx="4587164" cy="1325563"/>
          </a:xfrm>
        </p:spPr>
        <p:txBody>
          <a:bodyPr/>
          <a:lstStyle/>
          <a:p>
            <a:r>
              <a:rPr lang="en-US" u="heavy" dirty="0">
                <a:uFill>
                  <a:solidFill>
                    <a:srgbClr val="73B2D1"/>
                  </a:solidFill>
                </a:uFill>
              </a:rPr>
              <a:t>Testimonial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3C0BCDA-83D8-D59E-F0F8-F00D449EC1A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uFill>
                  <a:solidFill>
                    <a:schemeClr val="bg1"/>
                  </a:solidFill>
                </a:uFill>
              </a:rPr>
              <a:t> Operations Director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685621-CC28-47E3-E610-0A4D8233F5A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uFill>
                  <a:solidFill>
                    <a:schemeClr val="bg1"/>
                  </a:solidFill>
                </a:uFill>
              </a:rPr>
              <a:t>Nick White</a:t>
            </a:r>
          </a:p>
        </p:txBody>
      </p:sp>
      <p:pic>
        <p:nvPicPr>
          <p:cNvPr id="3" name="Picture Placeholder 24" descr="A green sign with white text&#10;&#10;AI-generated content may be incorrect.">
            <a:extLst>
              <a:ext uri="{FF2B5EF4-FFF2-40B4-BE49-F238E27FC236}">
                <a16:creationId xmlns:a16="http://schemas.microsoft.com/office/drawing/2014/main" id="{D3D6743E-576C-C809-E091-F28900975E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55049" y="2817602"/>
            <a:ext cx="2130313" cy="1129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5402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9E1F910-9C55-2C72-7EEE-FFE20276A6E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Book a 15-minute discovery call </a:t>
            </a:r>
            <a:br>
              <a:rPr lang="en-GB" dirty="0"/>
            </a:br>
            <a:r>
              <a:rPr lang="en-GB" dirty="0"/>
              <a:t>with our carbon experts</a:t>
            </a:r>
            <a:endParaRPr lang="en-GB" i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0A2D6F-E932-C3E9-EB66-840D40D8FB3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/>
              <a:t>We’ll assess your needs, create tailored pathways, and support you in implementing </a:t>
            </a:r>
            <a:br>
              <a:rPr lang="en-GB" dirty="0"/>
            </a:br>
            <a:r>
              <a:rPr lang="en-GB" dirty="0"/>
              <a:t>and improving them.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911924-0821-18EE-9B26-E3E405230A2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 dirty="0"/>
              <a:t>Ready to Get </a:t>
            </a:r>
            <a:r>
              <a:rPr lang="en-GB" u="heavy" dirty="0">
                <a:uFill>
                  <a:solidFill>
                    <a:srgbClr val="73B2D1"/>
                  </a:solidFill>
                </a:uFill>
              </a:rPr>
              <a:t>Started?</a:t>
            </a:r>
          </a:p>
        </p:txBody>
      </p:sp>
    </p:spTree>
    <p:extLst>
      <p:ext uri="{BB962C8B-B14F-4D97-AF65-F5344CB8AC3E}">
        <p14:creationId xmlns:p14="http://schemas.microsoft.com/office/powerpoint/2010/main" val="13994464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480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91425-BB06-E02B-E3D5-5C0EA9DFD8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EE4614B-FF6A-9896-91BE-808852EDE0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Wren Kitchens is not only the UK’s leading kitchen </a:t>
            </a:r>
            <a:br>
              <a:rPr lang="en-US" dirty="0"/>
            </a:br>
            <a:r>
              <a:rPr lang="en-US" dirty="0"/>
              <a:t>retailer but also a business committed to building a more sustainable future. </a:t>
            </a:r>
            <a:r>
              <a:rPr lang="en-GB" dirty="0"/>
              <a:t>From sourcing responsibly and reducing waste to investing in cutting-edge manufacturing processes, Wren is dedicated to lowering its environmental impact.</a:t>
            </a:r>
            <a:br>
              <a:rPr lang="en-GB" dirty="0"/>
            </a:br>
            <a:br>
              <a:rPr lang="en-GB" dirty="0"/>
            </a:br>
            <a:r>
              <a:rPr lang="en-GB" dirty="0"/>
              <a:t>We believe in practical, innovative solutions that enrich communities, advance nature-positive progress, and support net zero ambitions. </a:t>
            </a:r>
            <a:br>
              <a:rPr lang="en-GB" dirty="0"/>
            </a:br>
            <a:r>
              <a:rPr lang="en-GB" dirty="0"/>
              <a:t>Our transparent, hands-on approach ensures partners can act with confidence and deliver meaningful improvements for people, nature, </a:t>
            </a:r>
            <a:br>
              <a:rPr lang="en-GB" dirty="0"/>
            </a:br>
            <a:r>
              <a:rPr lang="en-GB" dirty="0"/>
              <a:t>and the planet.</a:t>
            </a:r>
          </a:p>
          <a:p>
            <a:pPr>
              <a:lnSpc>
                <a:spcPct val="100000"/>
              </a:lnSpc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001F7C-0FE0-B760-85C2-3E070AB8C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dirty="0"/>
              <a:t>About </a:t>
            </a:r>
            <a:r>
              <a:rPr lang="en-US" sz="5500" u="heavy" dirty="0">
                <a:uFill>
                  <a:solidFill>
                    <a:srgbClr val="73B2D1"/>
                  </a:solidFill>
                </a:uFill>
              </a:rPr>
              <a:t>You</a:t>
            </a:r>
            <a:r>
              <a:rPr lang="en-US" sz="5500" dirty="0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2A2F3AC-8F71-DC97-A26A-66572B61F1C1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9026306" y="1755240"/>
            <a:ext cx="2538510" cy="294410"/>
          </a:xfrm>
        </p:spPr>
        <p:txBody>
          <a:bodyPr/>
          <a:lstStyle/>
          <a:p>
            <a:r>
              <a:rPr lang="en-US" dirty="0"/>
              <a:t>Title Here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01F8FE0-893B-26C6-EED9-92578BF5DB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026306" y="2065556"/>
            <a:ext cx="2538510" cy="1055748"/>
          </a:xfrm>
        </p:spPr>
        <p:txBody>
          <a:bodyPr/>
          <a:lstStyle/>
          <a:p>
            <a:r>
              <a:rPr lang="en-US" dirty="0"/>
              <a:t>Client Bullet Point</a:t>
            </a:r>
          </a:p>
          <a:p>
            <a:r>
              <a:rPr lang="en-US" dirty="0"/>
              <a:t>Client Bullet Point</a:t>
            </a:r>
          </a:p>
          <a:p>
            <a:r>
              <a:rPr lang="en-US" dirty="0"/>
              <a:t>Client Bullet Point</a:t>
            </a:r>
          </a:p>
          <a:p>
            <a:r>
              <a:rPr lang="en-US" dirty="0"/>
              <a:t>Client Bullet Point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C51BE87-EAFA-31FA-549C-DE7686A2F8CA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026306" y="3281795"/>
            <a:ext cx="2538510" cy="294410"/>
          </a:xfrm>
        </p:spPr>
        <p:txBody>
          <a:bodyPr/>
          <a:lstStyle/>
          <a:p>
            <a:r>
              <a:rPr lang="en-US" dirty="0"/>
              <a:t>Title Here</a:t>
            </a:r>
          </a:p>
          <a:p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97F3BFD-9E75-EA04-8030-301229FBB545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9026306" y="3593791"/>
            <a:ext cx="2538510" cy="1055748"/>
          </a:xfrm>
        </p:spPr>
        <p:txBody>
          <a:bodyPr/>
          <a:lstStyle/>
          <a:p>
            <a:r>
              <a:rPr lang="en-US" dirty="0"/>
              <a:t>Client Bullet Point</a:t>
            </a:r>
          </a:p>
          <a:p>
            <a:r>
              <a:rPr lang="en-US" dirty="0"/>
              <a:t>Client Bullet Point</a:t>
            </a:r>
          </a:p>
          <a:p>
            <a:r>
              <a:rPr lang="en-US" dirty="0"/>
              <a:t>Client Bullet Point</a:t>
            </a:r>
          </a:p>
          <a:p>
            <a:r>
              <a:rPr lang="en-US" dirty="0"/>
              <a:t>Client Bullet Point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434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BB20E8-5A5C-8E5D-DFDA-923DC5907E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We're a dedicated team, based in Bramley, </a:t>
            </a:r>
            <a:br>
              <a:rPr lang="en-US" dirty="0"/>
            </a:br>
            <a:r>
              <a:rPr lang="en-US" dirty="0"/>
              <a:t>Surrey. We're experts in our field, passionate about sustainability and enabling others to do their best for the planet and their people. </a:t>
            </a:r>
          </a:p>
          <a:p>
            <a:r>
              <a:rPr lang="en-US" dirty="0"/>
              <a:t>We view net zero as an opportunity for innovation </a:t>
            </a:r>
            <a:br>
              <a:rPr lang="en-US" dirty="0"/>
            </a:br>
            <a:r>
              <a:rPr lang="en-US" dirty="0"/>
              <a:t>and growth, not just compliance. Our transparent, </a:t>
            </a:r>
            <a:br>
              <a:rPr lang="en-US" dirty="0"/>
            </a:br>
            <a:r>
              <a:rPr lang="en-US" dirty="0"/>
              <a:t>practical approach empowers you with trusted advice and ISO-accredited services.</a:t>
            </a:r>
          </a:p>
          <a:p>
            <a:r>
              <a:rPr lang="en-US" dirty="0"/>
              <a:t>As a Certified B Corporation™, we lead by example, </a:t>
            </a:r>
            <a:r>
              <a:rPr lang="en-US" dirty="0" err="1"/>
              <a:t>prioritising</a:t>
            </a:r>
            <a:r>
              <a:rPr lang="en-US" dirty="0"/>
              <a:t> people, planet, and prosperity. More than consultants, we’re your partners in progress helping you lead, act with confidence, and deliver meaningful impact.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419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6E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4ABABA-2344-9610-1945-86DADD287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0ACDC1A-83C2-5E34-0EA9-65F7CD33A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241" y="251600"/>
            <a:ext cx="5846759" cy="1325563"/>
          </a:xfrm>
        </p:spPr>
        <p:txBody>
          <a:bodyPr/>
          <a:lstStyle/>
          <a:p>
            <a:r>
              <a:rPr lang="en-US" dirty="0"/>
              <a:t>How we </a:t>
            </a:r>
            <a:r>
              <a:rPr lang="en-US" u="heavy" dirty="0">
                <a:uFill>
                  <a:solidFill>
                    <a:srgbClr val="73B2D1"/>
                  </a:solidFill>
                </a:uFill>
              </a:rPr>
              <a:t>work</a:t>
            </a:r>
            <a:endParaRPr lang="en-US" dirty="0"/>
          </a:p>
        </p:txBody>
      </p:sp>
      <p:pic>
        <p:nvPicPr>
          <p:cNvPr id="6" name="Picture 5" descr="A colorful logo with black background&#10;&#10;AI-generated content may be incorrect.">
            <a:extLst>
              <a:ext uri="{FF2B5EF4-FFF2-40B4-BE49-F238E27FC236}">
                <a16:creationId xmlns:a16="http://schemas.microsoft.com/office/drawing/2014/main" id="{A2405C68-6B6C-4570-1F33-0D9412FFBF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6650" y="1385841"/>
            <a:ext cx="4447690" cy="4565015"/>
          </a:xfrm>
          <a:prstGeom prst="rect">
            <a:avLst/>
          </a:prstGeom>
        </p:spPr>
      </p:pic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74370A8D-4509-D719-9024-F9CD8DAD97F9}"/>
              </a:ext>
            </a:extLst>
          </p:cNvPr>
          <p:cNvSpPr txBox="1">
            <a:spLocks/>
          </p:cNvSpPr>
          <p:nvPr/>
        </p:nvSpPr>
        <p:spPr>
          <a:xfrm>
            <a:off x="7941488" y="3722574"/>
            <a:ext cx="3179758" cy="10960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Literat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300" dirty="0">
                <a:solidFill>
                  <a:srgbClr val="427CC2"/>
                </a:solidFill>
                <a:latin typeface="Work Sans" pitchFamily="2" charset="77"/>
              </a:rPr>
              <a:t>Stage 2</a:t>
            </a:r>
            <a:br>
              <a:rPr lang="en-GB" sz="2400" dirty="0">
                <a:latin typeface="Work Sans" pitchFamily="2" charset="77"/>
              </a:rPr>
            </a:br>
            <a:r>
              <a:rPr lang="en-GB" dirty="0"/>
              <a:t>Decode</a:t>
            </a:r>
          </a:p>
          <a:p>
            <a:pPr>
              <a:lnSpc>
                <a:spcPct val="100000"/>
              </a:lnSpc>
            </a:pPr>
            <a:r>
              <a:rPr lang="en-GB" sz="1300" dirty="0">
                <a:latin typeface="Work Sans" pitchFamily="2" charset="77"/>
              </a:rPr>
              <a:t>Understand your current state, identify gaps, and gain clear insights</a:t>
            </a:r>
            <a:endParaRPr lang="en-US" dirty="0"/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F9D0A0DC-8D5F-7C9E-1C9C-CA0A5D6F8F4D}"/>
              </a:ext>
            </a:extLst>
          </p:cNvPr>
          <p:cNvSpPr txBox="1">
            <a:spLocks/>
          </p:cNvSpPr>
          <p:nvPr/>
        </p:nvSpPr>
        <p:spPr>
          <a:xfrm>
            <a:off x="5900495" y="5453403"/>
            <a:ext cx="3789359" cy="10960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Literat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300" dirty="0">
                <a:solidFill>
                  <a:srgbClr val="634C80"/>
                </a:solidFill>
                <a:latin typeface="Work Sans" pitchFamily="2" charset="77"/>
              </a:rPr>
              <a:t>Stage 3</a:t>
            </a:r>
            <a:br>
              <a:rPr lang="en-GB" sz="2400" dirty="0">
                <a:latin typeface="Work Sans" pitchFamily="2" charset="77"/>
              </a:rPr>
            </a:br>
            <a:r>
              <a:rPr lang="en-GB" dirty="0"/>
              <a:t>Design</a:t>
            </a:r>
          </a:p>
          <a:p>
            <a:pPr>
              <a:lnSpc>
                <a:spcPct val="100000"/>
              </a:lnSpc>
            </a:pPr>
            <a:r>
              <a:rPr lang="en-GB" sz="1300" dirty="0">
                <a:latin typeface="Work Sans" pitchFamily="2" charset="77"/>
              </a:rPr>
              <a:t>Continuous improvement, celebrating</a:t>
            </a:r>
            <a:br>
              <a:rPr lang="en-GB" sz="1300" dirty="0">
                <a:latin typeface="Work Sans" pitchFamily="2" charset="77"/>
              </a:rPr>
            </a:br>
            <a:r>
              <a:rPr lang="en-GB" sz="1300" dirty="0">
                <a:latin typeface="Work Sans" pitchFamily="2" charset="77"/>
              </a:rPr>
              <a:t>successes along the way</a:t>
            </a:r>
            <a:endParaRPr lang="en-US" dirty="0"/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2600C92D-72DD-BA78-2CF7-AF1A985126EC}"/>
              </a:ext>
            </a:extLst>
          </p:cNvPr>
          <p:cNvSpPr txBox="1">
            <a:spLocks/>
          </p:cNvSpPr>
          <p:nvPr/>
        </p:nvSpPr>
        <p:spPr>
          <a:xfrm>
            <a:off x="814168" y="3744346"/>
            <a:ext cx="3070901" cy="10960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Literat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GB" sz="1300" dirty="0">
                <a:solidFill>
                  <a:srgbClr val="73B2D1"/>
                </a:solidFill>
                <a:latin typeface="Work Sans" pitchFamily="2" charset="77"/>
              </a:rPr>
              <a:t>Stage 4</a:t>
            </a:r>
            <a:br>
              <a:rPr lang="en-GB" sz="2400" dirty="0">
                <a:latin typeface="Work Sans" pitchFamily="2" charset="77"/>
              </a:rPr>
            </a:br>
            <a:r>
              <a:rPr lang="en-GB" dirty="0"/>
              <a:t>Deliver</a:t>
            </a:r>
          </a:p>
          <a:p>
            <a:pPr algn="r">
              <a:lnSpc>
                <a:spcPct val="100000"/>
              </a:lnSpc>
            </a:pPr>
            <a:r>
              <a:rPr lang="en-GB" sz="1300" dirty="0">
                <a:latin typeface="Work Sans" pitchFamily="2" charset="77"/>
              </a:rPr>
              <a:t>Practical reduction solutions that drive value and sustainable growth</a:t>
            </a:r>
            <a:endParaRPr lang="en-US" dirty="0"/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A7828287-2C61-EE86-5276-042DC4AB80D7}"/>
              </a:ext>
            </a:extLst>
          </p:cNvPr>
          <p:cNvSpPr txBox="1">
            <a:spLocks/>
          </p:cNvSpPr>
          <p:nvPr/>
        </p:nvSpPr>
        <p:spPr>
          <a:xfrm>
            <a:off x="1437790" y="1806689"/>
            <a:ext cx="3070901" cy="10960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Literat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GB" sz="1300" dirty="0">
                <a:solidFill>
                  <a:srgbClr val="7BD167"/>
                </a:solidFill>
                <a:latin typeface="Work Sans" pitchFamily="2" charset="77"/>
              </a:rPr>
              <a:t>Stage 5</a:t>
            </a:r>
            <a:br>
              <a:rPr lang="en-GB" sz="2400" dirty="0">
                <a:solidFill>
                  <a:srgbClr val="7BD167"/>
                </a:solidFill>
                <a:latin typeface="Work Sans" pitchFamily="2" charset="77"/>
              </a:rPr>
            </a:br>
            <a:r>
              <a:rPr lang="en-GB" dirty="0"/>
              <a:t>Do Again</a:t>
            </a:r>
          </a:p>
          <a:p>
            <a:pPr algn="r">
              <a:lnSpc>
                <a:spcPct val="100000"/>
              </a:lnSpc>
            </a:pPr>
            <a:r>
              <a:rPr lang="en-GB" sz="1300" dirty="0">
                <a:latin typeface="Work Sans" pitchFamily="2" charset="77"/>
              </a:rPr>
              <a:t>Practical reduction solutions that drive value and sustainable growth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B774E32-6750-CEF7-D65D-F3D1465B3E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253456" flipH="1">
            <a:off x="7026489" y="2241095"/>
            <a:ext cx="334510" cy="22724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889D0D-0162-1BF8-4F50-52E306A01E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71170" flipH="1">
            <a:off x="7569313" y="3978625"/>
            <a:ext cx="334510" cy="22724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22F8A51-71E6-0438-66FD-03C386DB9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771521" flipH="1">
            <a:off x="5602243" y="5430081"/>
            <a:ext cx="334510" cy="2272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F71F688-CB5D-6BDE-B7C4-F89257EECB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544173" flipH="1">
            <a:off x="3958806" y="3935580"/>
            <a:ext cx="334510" cy="22724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3CA8EE8-C350-3341-076C-4D57DB04FA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231864" flipH="1">
            <a:off x="4568407" y="2204752"/>
            <a:ext cx="334510" cy="22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014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AB34919-1F9A-B96D-558B-E19FDB07D61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GB" dirty="0"/>
              <a:t>Charlotte Bassett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F88CF31-43B7-F9BC-E646-1932206F2BBD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GB" dirty="0"/>
              <a:t>Charlotte uses data-driven insights to </a:t>
            </a:r>
            <a:br>
              <a:rPr lang="en-GB" dirty="0"/>
            </a:br>
            <a:r>
              <a:rPr lang="en-GB" dirty="0"/>
              <a:t>help organisations embed sustainability into their core business strategies.</a:t>
            </a:r>
            <a:endParaRPr lang="en-GB" i="1" dirty="0"/>
          </a:p>
          <a:p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FD6D458-5C08-82E9-BA39-B4A5E5BED91F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GB" dirty="0">
                <a:uFill>
                  <a:solidFill>
                    <a:srgbClr val="73B2D1"/>
                  </a:solidFill>
                </a:uFill>
              </a:rPr>
              <a:t>Carbon &amp; Sustainability Executive</a:t>
            </a:r>
          </a:p>
          <a:p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91D6DA2-1DC1-9E17-3A1D-06C60E7117E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/>
              <a:t>Mike Jones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8A7DF2E-6126-9AE3-C19D-6155FBBF2A2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GB" dirty="0"/>
              <a:t>Mike drives our strategic impact </a:t>
            </a:r>
            <a:br>
              <a:rPr lang="en-GB" dirty="0"/>
            </a:br>
            <a:r>
              <a:rPr lang="en-GB" dirty="0"/>
              <a:t>and growth in sustainability and social innovation while leading the team.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8C6EAD6-6834-99B9-B30E-4407342DC0B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GB" dirty="0">
                <a:uFill>
                  <a:solidFill>
                    <a:srgbClr val="73B2D1"/>
                  </a:solidFill>
                </a:uFill>
              </a:rPr>
              <a:t>Chief Executive Officer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7AFDFA5-26D2-E1B1-FC32-3C872B242A9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/>
          </a:bodyPr>
          <a:lstStyle/>
          <a:p>
            <a:r>
              <a:rPr lang="en-GB" dirty="0"/>
              <a:t>Mark Lebus</a:t>
            </a:r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BA628E5-CC0E-5948-E11A-3009F1ABE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u="heavy" dirty="0">
                <a:uFill>
                  <a:solidFill>
                    <a:srgbClr val="73B2D1"/>
                  </a:solidFill>
                </a:uFill>
              </a:rPr>
              <a:t>Team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E61E18E-F8A8-C36E-8EC7-8CAECED82B0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GB" dirty="0"/>
              <a:t>Retail: A few words on why this selected team builds up their project, etc.</a:t>
            </a:r>
            <a:endParaRPr lang="en-GB" i="1" dirty="0"/>
          </a:p>
          <a:p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66277F6-B973-FC58-8B89-10C06FA39D4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GB" dirty="0"/>
              <a:t>Mark is our founder and CEO, with a rich background in renewable energy, business development, and sustainable growth.</a:t>
            </a:r>
            <a:endParaRPr lang="en-GB" i="1" dirty="0"/>
          </a:p>
          <a:p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045E02E-6692-8F8C-2DC6-51A3EF80729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GB" dirty="0">
                <a:uFill>
                  <a:solidFill>
                    <a:srgbClr val="73B2D1"/>
                  </a:solidFill>
                </a:uFill>
              </a:rPr>
              <a:t>Carbon &amp; Sustainability Manager</a:t>
            </a:r>
          </a:p>
        </p:txBody>
      </p:sp>
    </p:spTree>
    <p:extLst>
      <p:ext uri="{BB962C8B-B14F-4D97-AF65-F5344CB8AC3E}">
        <p14:creationId xmlns:p14="http://schemas.microsoft.com/office/powerpoint/2010/main" val="3256512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EC24022-5B3F-704B-C162-201F8A1B8D5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>
                <a:uFill>
                  <a:solidFill>
                    <a:schemeClr val="bg1"/>
                  </a:solidFill>
                </a:uFill>
              </a:rPr>
              <a:t>Operations Director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2FE524-B166-FA2C-FC8E-943720F26A9D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>
                <a:uFill>
                  <a:solidFill>
                    <a:schemeClr val="bg1"/>
                  </a:solidFill>
                </a:uFill>
              </a:rPr>
              <a:t>Nick White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A6C2832-FBFF-55D8-AF09-CFEA5D27B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</a:t>
            </a:r>
            <a:r>
              <a:rPr lang="en-US" u="heavy" dirty="0">
                <a:uFill>
                  <a:solidFill>
                    <a:srgbClr val="73B2D1"/>
                  </a:solidFill>
                </a:uFill>
              </a:rPr>
              <a:t>5D Net Zero?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85521C-8C9E-34AF-15B4-E8BBEE3E92D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uFill>
                  <a:solidFill>
                    <a:schemeClr val="bg1"/>
                  </a:solidFill>
                </a:uFill>
              </a:rPr>
              <a:t>“When working with 5D Sustainability, </a:t>
            </a:r>
            <a:br>
              <a:rPr lang="en-US" dirty="0">
                <a:uFill>
                  <a:solidFill>
                    <a:schemeClr val="bg1"/>
                  </a:solidFill>
                </a:uFill>
              </a:rPr>
            </a:br>
            <a:r>
              <a:rPr lang="en-US" dirty="0">
                <a:uFill>
                  <a:solidFill>
                    <a:schemeClr val="bg1"/>
                  </a:solidFill>
                </a:uFill>
              </a:rPr>
              <a:t>the process was made simple and has </a:t>
            </a:r>
            <a:br>
              <a:rPr lang="en-US" dirty="0">
                <a:uFill>
                  <a:solidFill>
                    <a:schemeClr val="bg1"/>
                  </a:solidFill>
                </a:uFill>
              </a:rPr>
            </a:br>
            <a:r>
              <a:rPr lang="en-US" dirty="0">
                <a:uFill>
                  <a:solidFill>
                    <a:schemeClr val="bg1"/>
                  </a:solidFill>
                </a:uFill>
              </a:rPr>
              <a:t>helped CTG UK develop a carbon reduction plan to reach our net zero ambitions”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3BDB5AC-A003-D2ED-E1F6-62ADEB3A5E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People-led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0F3EEFE-4026-5EF2-1C5C-306871C3152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/>
              <a:t>Credible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317B951-7CE2-8072-9811-0044E7C9453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Hands-on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7465D50-428F-E52A-3AD9-B315E70375E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GB" dirty="0"/>
              <a:t>Have carried out an analysis before? </a:t>
            </a:r>
            <a:br>
              <a:rPr lang="en-GB" dirty="0"/>
            </a:br>
            <a:r>
              <a:rPr lang="en-GB" dirty="0"/>
              <a:t>What do you know about sustainability? Where do your ambitions lie?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7EAEA80-AFCE-3851-0F46-6A4CAA26A63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GB" dirty="0"/>
              <a:t>We understand your real-world challenges and meet you where you are on your sustainability journey.</a:t>
            </a:r>
          </a:p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0B6034B-01DF-E190-9292-5765379BD8B7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GB" dirty="0"/>
              <a:t>Examples of how these standards matter.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020B1CE-3976-42B8-BE44-7318310CA26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GB" dirty="0"/>
              <a:t>ISO 14065 assured with rigorous standards, so you can act and report with confidence.</a:t>
            </a:r>
            <a:endParaRPr lang="en-GB" i="1" dirty="0">
              <a:solidFill>
                <a:srgbClr val="FF0000"/>
              </a:solidFill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5921999-9D05-9AA4-24D4-32951B87989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>
                <a:uFill>
                  <a:solidFill>
                    <a:schemeClr val="bg1"/>
                  </a:solidFill>
                </a:uFill>
              </a:rPr>
              <a:t>More than consultants, we’re your partners in progress, supporting you every step of the way.</a:t>
            </a:r>
            <a:endParaRPr lang="en-US" sz="800" dirty="0">
              <a:uFill>
                <a:solidFill>
                  <a:schemeClr val="bg1"/>
                </a:solidFill>
              </a:u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084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247ECB9-0136-BF3D-F7E2-037A8130E94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dirty="0"/>
              <a:t>Regulatory Compliance &amp; Reporting </a:t>
            </a:r>
          </a:p>
          <a:p>
            <a:r>
              <a:rPr lang="en-US" dirty="0"/>
              <a:t>Carbon &amp; Energy Reporting </a:t>
            </a:r>
          </a:p>
          <a:p>
            <a:r>
              <a:rPr lang="en-US" dirty="0"/>
              <a:t>Social Impact &amp; Performance Reporting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E75A9E0-562B-1CF8-81EB-FA4D4F16EA8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Compliance</a:t>
            </a:r>
            <a:br>
              <a:rPr lang="en-US" dirty="0"/>
            </a:br>
            <a:r>
              <a:rPr lang="en-US" dirty="0"/>
              <a:t>&amp; Reporting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957ADAAC-B2F5-669E-5875-4D9E14DF8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u="heavy" dirty="0">
                <a:uFill>
                  <a:solidFill>
                    <a:srgbClr val="73B2D1"/>
                  </a:solidFill>
                </a:uFill>
              </a:rPr>
              <a:t>Services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230246F-BC19-98A5-75BF-17588D9A1FA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Strategy</a:t>
            </a:r>
            <a:br>
              <a:rPr lang="en-US" dirty="0"/>
            </a:br>
            <a:r>
              <a:rPr lang="en-US" dirty="0"/>
              <a:t>&amp; Certification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EA6C2F5-51A3-0FA4-C054-A2C438D7FDF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Support</a:t>
            </a:r>
            <a:br>
              <a:rPr lang="en-US" dirty="0"/>
            </a:br>
            <a:r>
              <a:rPr lang="en-US" dirty="0"/>
              <a:t>&amp; Guidance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FB8546-BF39-9CEB-8EC3-A671301F85A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Giving Clarity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DECB54D-D192-5B23-3BBF-E169ADFA889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Inspiring Action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5CAE9C2-4735-2326-E2D2-16FDF462277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Enabling Impact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6E1E160-A2FE-9F8D-F3CA-7B5AB00A7FC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/>
              <a:t>Sustainability, ESG Strategy &amp; Climate Action Plans </a:t>
            </a:r>
          </a:p>
          <a:p>
            <a:r>
              <a:rPr lang="en-US" dirty="0"/>
              <a:t>Certification &amp; Standards Support </a:t>
            </a:r>
          </a:p>
          <a:p>
            <a:r>
              <a:rPr lang="en-US" dirty="0"/>
              <a:t>Funding &amp; Resource Strategy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7BED7F80-F8C5-BDE8-8C50-B8FA508367A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/>
              <a:t>Ongoing Expertise &amp; Advisory </a:t>
            </a:r>
          </a:p>
          <a:p>
            <a:r>
              <a:rPr lang="en-US" dirty="0"/>
              <a:t>Offsets &amp; SDG Alignment </a:t>
            </a:r>
          </a:p>
          <a:p>
            <a:r>
              <a:rPr lang="en-US" dirty="0"/>
              <a:t>Training &amp; Capacity Building </a:t>
            </a:r>
          </a:p>
          <a:p>
            <a:r>
              <a:rPr lang="en-US" dirty="0"/>
              <a:t>Stakeholder Engagement </a:t>
            </a:r>
            <a:br>
              <a:rPr lang="en-US" dirty="0"/>
            </a:br>
            <a:r>
              <a:rPr lang="en-US" dirty="0"/>
              <a:t>&amp;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587209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606080-A4DA-C6B1-C64C-5C7E44983CB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Impact Plan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37D18B-4D40-A6EE-82F6-A8EB0A68A77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marL="177800" indent="-177800"/>
            <a:r>
              <a:rPr lang="en-US" dirty="0"/>
              <a:t>Clear Assessment of Applicable Regulations </a:t>
            </a:r>
            <a:br>
              <a:rPr lang="en-US" dirty="0"/>
            </a:br>
            <a:r>
              <a:rPr lang="en-US" dirty="0"/>
              <a:t>(PPN 06/21, 006, 06/20, 002, ESG compliance)</a:t>
            </a:r>
          </a:p>
          <a:p>
            <a:pPr marL="177800" indent="-177800"/>
            <a:r>
              <a:rPr lang="en-US" dirty="0"/>
              <a:t>ESOS &amp; SECR audits and reports</a:t>
            </a:r>
          </a:p>
          <a:p>
            <a:pPr marL="177800" indent="-177800"/>
            <a:r>
              <a:rPr lang="en-US" dirty="0"/>
              <a:t>Compliance gap analysis and action plans</a:t>
            </a:r>
          </a:p>
          <a:p>
            <a:pPr marL="177800" indent="-177800"/>
            <a:r>
              <a:rPr lang="en-US" dirty="0"/>
              <a:t>Tailored compliance plans aligned to your business goals</a:t>
            </a:r>
          </a:p>
          <a:p>
            <a:pPr marL="177800" indent="-177800"/>
            <a:r>
              <a:rPr lang="en-US" dirty="0"/>
              <a:t>Support with documentation and audit-ready reporting</a:t>
            </a:r>
          </a:p>
          <a:p>
            <a:pPr marL="177800" indent="-177800"/>
            <a:r>
              <a:rPr lang="en-US" dirty="0"/>
              <a:t>Tailored advice for public tender contract requirements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B57665-1242-19F5-3BCC-89DE57549CD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What Client’s Get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E96375F-5544-C690-3560-D63B08E52D1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solidFill>
                  <a:schemeClr val="bg2"/>
                </a:solidFill>
              </a:rPr>
              <a:t>We help you navigate complex sustainability and social value legislation and standards with hands-on expertise, so you stay compliant with confidence and ease.</a:t>
            </a:r>
          </a:p>
          <a:p>
            <a:r>
              <a:rPr lang="en-US" dirty="0">
                <a:solidFill>
                  <a:schemeClr val="bg2"/>
                </a:solidFill>
              </a:rPr>
              <a:t>Our team ensures your business meets and exceeds regulatory obligations, from government mandates to tender requirements, meaning ensures you can get on with what you do best, </a:t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>your business.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DB44039-5379-5060-309C-BF31634CB23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solidFill>
                  <a:schemeClr val="bg2"/>
                </a:solidFill>
              </a:rPr>
              <a:t>Legislation, Regulatory</a:t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>Compliance &amp; Reporting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040247-BF83-99F1-8F3B-9958584A6F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Compliance </a:t>
            </a:r>
            <a:br>
              <a:rPr lang="en-US" dirty="0"/>
            </a:br>
            <a:r>
              <a:rPr lang="en-US" dirty="0"/>
              <a:t>&amp; Reporting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7F31E40-9732-FF2E-B0A3-20D36F84ECC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Start your compliance journey with a free consultation.</a:t>
            </a:r>
            <a:br>
              <a:rPr lang="en-GB" dirty="0"/>
            </a:br>
            <a:r>
              <a:rPr lang="en-GB" dirty="0"/>
              <a:t>Explore our Library of Interesting Things for quick guides, templates, and the latest standards.</a:t>
            </a:r>
          </a:p>
        </p:txBody>
      </p:sp>
    </p:spTree>
    <p:extLst>
      <p:ext uri="{BB962C8B-B14F-4D97-AF65-F5344CB8AC3E}">
        <p14:creationId xmlns:p14="http://schemas.microsoft.com/office/powerpoint/2010/main" val="4042021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B3E9E3-0DEB-A72B-180F-CB57D31F06B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Start your compliance journey with a free consultation.</a:t>
            </a:r>
            <a:br>
              <a:rPr lang="en-GB" dirty="0"/>
            </a:br>
            <a:r>
              <a:rPr lang="en-GB" dirty="0"/>
              <a:t>Explore our Library of Interesting Things for quick guides, templates, and the latest standards.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396C17-178B-284E-D63E-DB34BE91E7D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Impact Plan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40A840-165E-F9F0-1AD5-559B315126F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marL="177800" indent="-177800"/>
            <a:r>
              <a:rPr lang="en-US" dirty="0"/>
              <a:t>Clear Assessment of Applicable Regulations </a:t>
            </a:r>
            <a:br>
              <a:rPr lang="en-US" dirty="0"/>
            </a:br>
            <a:r>
              <a:rPr lang="en-US" dirty="0"/>
              <a:t>(PPN 06/21, 006, 06/20, 002, ESG compliance)</a:t>
            </a:r>
          </a:p>
          <a:p>
            <a:pPr marL="177800" indent="-177800"/>
            <a:r>
              <a:rPr lang="en-US" dirty="0"/>
              <a:t>ESOS &amp; SECR audits and reports</a:t>
            </a:r>
          </a:p>
          <a:p>
            <a:pPr marL="177800" indent="-177800"/>
            <a:r>
              <a:rPr lang="en-US" dirty="0"/>
              <a:t>Compliance gap analysis and action plans</a:t>
            </a:r>
          </a:p>
          <a:p>
            <a:pPr marL="177800" indent="-177800"/>
            <a:r>
              <a:rPr lang="en-US" dirty="0"/>
              <a:t>Tailored compliance plans aligned to your business goals</a:t>
            </a:r>
          </a:p>
          <a:p>
            <a:pPr marL="177800" indent="-177800"/>
            <a:r>
              <a:rPr lang="en-US" dirty="0"/>
              <a:t>Support with documentation and audit-ready reporting</a:t>
            </a:r>
          </a:p>
          <a:p>
            <a:pPr marL="177800" indent="-177800"/>
            <a:r>
              <a:rPr lang="en-US" dirty="0"/>
              <a:t>Tailored advice for public tender contract requirements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E31822-F0DE-A776-53A9-EC9F46588E1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What Client’s Get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B6203E-CE81-52DD-2158-B2788070601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>
                <a:solidFill>
                  <a:schemeClr val="bg2"/>
                </a:solidFill>
              </a:rPr>
              <a:t>We help you navigate complex sustainability and social value legislation and standards with hands-on expertise, so you stay compliant with confidence and ease.</a:t>
            </a:r>
          </a:p>
          <a:p>
            <a:r>
              <a:rPr lang="en-US" dirty="0">
                <a:solidFill>
                  <a:schemeClr val="bg2"/>
                </a:solidFill>
              </a:rPr>
              <a:t>Our team ensures your business meets and exceeds regulatory obligations, from government mandates to tender requirements, meaning ensures you can get on with what you do best, </a:t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>your business.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D969007-D5B7-3147-CFA5-55B06A6250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solidFill>
                  <a:schemeClr val="bg2"/>
                </a:solidFill>
              </a:rPr>
              <a:t>Legislation, Regulatory</a:t>
            </a:r>
            <a:br>
              <a:rPr lang="en-US" dirty="0">
                <a:solidFill>
                  <a:schemeClr val="bg2"/>
                </a:solidFill>
              </a:rPr>
            </a:br>
            <a:r>
              <a:rPr lang="en-US" dirty="0">
                <a:solidFill>
                  <a:schemeClr val="bg2"/>
                </a:solidFill>
              </a:rPr>
              <a:t>Compliance &amp; Reporting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2319328-98E6-00C6-34D7-56CC83D92E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Strategy </a:t>
            </a:r>
            <a:br>
              <a:rPr lang="en-US" dirty="0"/>
            </a:br>
            <a:r>
              <a:rPr lang="en-US" dirty="0"/>
              <a:t>&amp; Certification</a:t>
            </a:r>
          </a:p>
        </p:txBody>
      </p:sp>
    </p:spTree>
    <p:extLst>
      <p:ext uri="{BB962C8B-B14F-4D97-AF65-F5344CB8AC3E}">
        <p14:creationId xmlns:p14="http://schemas.microsoft.com/office/powerpoint/2010/main" val="40964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5D Net Zero">
      <a:dk1>
        <a:srgbClr val="101920"/>
      </a:dk1>
      <a:lt1>
        <a:srgbClr val="F9F6EF"/>
      </a:lt1>
      <a:dk2>
        <a:srgbClr val="101920"/>
      </a:dk2>
      <a:lt2>
        <a:srgbClr val="F9F6EF"/>
      </a:lt2>
      <a:accent1>
        <a:srgbClr val="FF5866"/>
      </a:accent1>
      <a:accent2>
        <a:srgbClr val="73B2D1"/>
      </a:accent2>
      <a:accent3>
        <a:srgbClr val="437CC2"/>
      </a:accent3>
      <a:accent4>
        <a:srgbClr val="614B81"/>
      </a:accent4>
      <a:accent5>
        <a:srgbClr val="CA7CFF"/>
      </a:accent5>
      <a:accent6>
        <a:srgbClr val="7BD167"/>
      </a:accent6>
      <a:hlink>
        <a:srgbClr val="73B2D1"/>
      </a:hlink>
      <a:folHlink>
        <a:srgbClr val="614B81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2570</TotalTime>
  <Words>1409</Words>
  <Application>Microsoft Macintosh PowerPoint</Application>
  <PresentationFormat>Widescreen</PresentationFormat>
  <Paragraphs>130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Work Sans SemiBold</vt:lpstr>
      <vt:lpstr>Literata</vt:lpstr>
      <vt:lpstr>Arial</vt:lpstr>
      <vt:lpstr>Work Sans Medium</vt:lpstr>
      <vt:lpstr>Literata 12pt</vt:lpstr>
      <vt:lpstr>Aptos</vt:lpstr>
      <vt:lpstr>Work Sans</vt:lpstr>
      <vt:lpstr>Office Theme</vt:lpstr>
      <vt:lpstr>Purpose made practical</vt:lpstr>
      <vt:lpstr>About You </vt:lpstr>
      <vt:lpstr>PowerPoint Presentation</vt:lpstr>
      <vt:lpstr>How we work</vt:lpstr>
      <vt:lpstr>Our Team</vt:lpstr>
      <vt:lpstr>Why 5D Net Zero?</vt:lpstr>
      <vt:lpstr>Our Services</vt:lpstr>
      <vt:lpstr>PowerPoint Presentation</vt:lpstr>
      <vt:lpstr>PowerPoint Presentation</vt:lpstr>
      <vt:lpstr>PowerPoint Presentation</vt:lpstr>
      <vt:lpstr>Our Sectors</vt:lpstr>
      <vt:lpstr>PowerPoint Presentation</vt:lpstr>
      <vt:lpstr>Case Study</vt:lpstr>
      <vt:lpstr>Testimonial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simon croft</dc:creator>
  <cp:lastModifiedBy>simon croft</cp:lastModifiedBy>
  <cp:revision>950</cp:revision>
  <dcterms:created xsi:type="dcterms:W3CDTF">2025-09-09T14:18:09Z</dcterms:created>
  <dcterms:modified xsi:type="dcterms:W3CDTF">2026-01-09T15:37:38Z</dcterms:modified>
</cp:coreProperties>
</file>